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5"/>
  </p:notesMasterIdLst>
  <p:sldIdLst>
    <p:sldId id="256" r:id="rId2"/>
    <p:sldId id="327" r:id="rId3"/>
    <p:sldId id="337" r:id="rId4"/>
    <p:sldId id="390" r:id="rId5"/>
    <p:sldId id="378" r:id="rId6"/>
    <p:sldId id="379" r:id="rId7"/>
    <p:sldId id="334" r:id="rId8"/>
    <p:sldId id="377" r:id="rId9"/>
    <p:sldId id="388" r:id="rId10"/>
    <p:sldId id="338" r:id="rId11"/>
    <p:sldId id="380" r:id="rId12"/>
    <p:sldId id="381" r:id="rId13"/>
    <p:sldId id="382" r:id="rId14"/>
    <p:sldId id="383" r:id="rId15"/>
    <p:sldId id="402" r:id="rId16"/>
    <p:sldId id="384" r:id="rId17"/>
    <p:sldId id="385" r:id="rId18"/>
    <p:sldId id="401" r:id="rId19"/>
    <p:sldId id="346" r:id="rId20"/>
    <p:sldId id="386" r:id="rId21"/>
    <p:sldId id="403" r:id="rId22"/>
    <p:sldId id="359" r:id="rId23"/>
    <p:sldId id="371" r:id="rId24"/>
    <p:sldId id="387" r:id="rId25"/>
    <p:sldId id="358" r:id="rId26"/>
    <p:sldId id="364" r:id="rId27"/>
    <p:sldId id="360" r:id="rId28"/>
    <p:sldId id="271" r:id="rId29"/>
    <p:sldId id="363" r:id="rId30"/>
    <p:sldId id="350" r:id="rId31"/>
    <p:sldId id="389" r:id="rId32"/>
    <p:sldId id="353" r:id="rId33"/>
    <p:sldId id="344" r:id="rId34"/>
    <p:sldId id="348" r:id="rId35"/>
    <p:sldId id="391" r:id="rId36"/>
    <p:sldId id="392" r:id="rId37"/>
    <p:sldId id="393" r:id="rId38"/>
    <p:sldId id="394" r:id="rId39"/>
    <p:sldId id="395" r:id="rId40"/>
    <p:sldId id="396" r:id="rId41"/>
    <p:sldId id="398" r:id="rId42"/>
    <p:sldId id="399" r:id="rId43"/>
    <p:sldId id="400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AEDCFE7-8222-4612-8014-E542D290E1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1F6D50-D1D2-44DA-928F-C2E9A99B8A8C}" type="slidenum">
              <a:rPr lang="en-US"/>
              <a:pPr/>
              <a:t>1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FE07A1-D907-4C64-9D4E-2E0A8DD58ADD}" type="slidenum">
              <a:rPr lang="en-US"/>
              <a:pPr/>
              <a:t>28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093200" cy="6856413"/>
            <a:chOff x="0" y="0"/>
            <a:chExt cx="5728" cy="4319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962" y="1947"/>
              <a:ext cx="4766" cy="119"/>
              <a:chOff x="993" y="1028"/>
              <a:chExt cx="4766" cy="119"/>
            </a:xfrm>
          </p:grpSpPr>
          <p:sp>
            <p:nvSpPr>
              <p:cNvPr id="13" name="Rectangle 4"/>
              <p:cNvSpPr>
                <a:spLocks noChangeArrowheads="1"/>
              </p:cNvSpPr>
              <p:nvPr userDrawn="1"/>
            </p:nvSpPr>
            <p:spPr bwMode="ltGray">
              <a:xfrm>
                <a:off x="996" y="1035"/>
                <a:ext cx="4763" cy="106"/>
              </a:xfrm>
              <a:prstGeom prst="rect">
                <a:avLst/>
              </a:prstGeom>
              <a:gradFill rotWithShape="0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Line 5"/>
              <p:cNvSpPr>
                <a:spLocks noChangeShapeType="1"/>
              </p:cNvSpPr>
              <p:nvPr userDrawn="1"/>
            </p:nvSpPr>
            <p:spPr bwMode="ltGray">
              <a:xfrm>
                <a:off x="999" y="1145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Line 6"/>
              <p:cNvSpPr>
                <a:spLocks noChangeShapeType="1"/>
              </p:cNvSpPr>
              <p:nvPr userDrawn="1"/>
            </p:nvSpPr>
            <p:spPr bwMode="ltGray">
              <a:xfrm>
                <a:off x="999" y="112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Line 7"/>
              <p:cNvSpPr>
                <a:spLocks noChangeShapeType="1"/>
              </p:cNvSpPr>
              <p:nvPr userDrawn="1"/>
            </p:nvSpPr>
            <p:spPr bwMode="ltGray">
              <a:xfrm>
                <a:off x="999" y="109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Line 8"/>
              <p:cNvSpPr>
                <a:spLocks noChangeShapeType="1"/>
              </p:cNvSpPr>
              <p:nvPr userDrawn="1"/>
            </p:nvSpPr>
            <p:spPr bwMode="ltGray">
              <a:xfrm>
                <a:off x="999" y="1057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Freeform 9"/>
              <p:cNvSpPr>
                <a:spLocks/>
              </p:cNvSpPr>
              <p:nvPr userDrawn="1"/>
            </p:nvSpPr>
            <p:spPr bwMode="ltGray">
              <a:xfrm>
                <a:off x="993" y="1028"/>
                <a:ext cx="4765" cy="119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0" y="0"/>
                  </a:cxn>
                  <a:cxn ang="0">
                    <a:pos x="4764" y="0"/>
                  </a:cxn>
                </a:cxnLst>
                <a:rect l="0" t="0" r="r" b="b"/>
                <a:pathLst>
                  <a:path w="4765" h="119">
                    <a:moveTo>
                      <a:pt x="0" y="118"/>
                    </a:moveTo>
                    <a:lnTo>
                      <a:pt x="0" y="0"/>
                    </a:lnTo>
                    <a:lnTo>
                      <a:pt x="4764" y="0"/>
                    </a:lnTo>
                  </a:path>
                </a:pathLst>
              </a:custGeom>
              <a:noFill/>
              <a:ln w="12700" cap="rnd" cmpd="sng">
                <a:solidFill>
                  <a:srgbClr val="FFCC66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10"/>
            <p:cNvGrpSpPr>
              <a:grpSpLocks/>
            </p:cNvGrpSpPr>
            <p:nvPr userDrawn="1"/>
          </p:nvGrpSpPr>
          <p:grpSpPr bwMode="auto">
            <a:xfrm>
              <a:off x="0" y="0"/>
              <a:ext cx="928" cy="4319"/>
              <a:chOff x="0" y="0"/>
              <a:chExt cx="928" cy="4319"/>
            </a:xfrm>
          </p:grpSpPr>
          <p:sp>
            <p:nvSpPr>
              <p:cNvPr id="7" name="Rectangle 11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923" cy="431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8" name="Group 12"/>
              <p:cNvGrpSpPr>
                <a:grpSpLocks/>
              </p:cNvGrpSpPr>
              <p:nvPr userDrawn="1"/>
            </p:nvGrpSpPr>
            <p:grpSpPr bwMode="auto">
              <a:xfrm>
                <a:off x="0" y="41"/>
                <a:ext cx="928" cy="4035"/>
                <a:chOff x="0" y="41"/>
                <a:chExt cx="928" cy="4035"/>
              </a:xfrm>
            </p:grpSpPr>
            <p:pic>
              <p:nvPicPr>
                <p:cNvPr id="9" name="Picture 13"/>
                <p:cNvPicPr>
                  <a:picLocks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ltGray">
                <a:xfrm>
                  <a:off x="0" y="1014"/>
                  <a:ext cx="920" cy="9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0" name="Freeform 14"/>
                <p:cNvSpPr>
                  <a:spLocks/>
                </p:cNvSpPr>
                <p:nvPr/>
              </p:nvSpPr>
              <p:spPr bwMode="ltGray">
                <a:xfrm>
                  <a:off x="38" y="41"/>
                  <a:ext cx="890" cy="916"/>
                </a:xfrm>
                <a:custGeom>
                  <a:avLst/>
                  <a:gdLst/>
                  <a:ahLst/>
                  <a:cxnLst>
                    <a:cxn ang="0">
                      <a:pos x="307" y="292"/>
                    </a:cxn>
                    <a:cxn ang="0">
                      <a:pos x="307" y="234"/>
                    </a:cxn>
                    <a:cxn ang="0">
                      <a:pos x="261" y="159"/>
                    </a:cxn>
                    <a:cxn ang="0">
                      <a:pos x="247" y="91"/>
                    </a:cxn>
                    <a:cxn ang="0">
                      <a:pos x="225" y="24"/>
                    </a:cxn>
                    <a:cxn ang="0">
                      <a:pos x="259" y="21"/>
                    </a:cxn>
                    <a:cxn ang="0">
                      <a:pos x="298" y="82"/>
                    </a:cxn>
                    <a:cxn ang="0">
                      <a:pos x="322" y="118"/>
                    </a:cxn>
                    <a:cxn ang="0">
                      <a:pos x="358" y="180"/>
                    </a:cxn>
                    <a:cxn ang="0">
                      <a:pos x="406" y="240"/>
                    </a:cxn>
                    <a:cxn ang="0">
                      <a:pos x="505" y="184"/>
                    </a:cxn>
                    <a:cxn ang="0">
                      <a:pos x="514" y="118"/>
                    </a:cxn>
                    <a:cxn ang="0">
                      <a:pos x="552" y="69"/>
                    </a:cxn>
                    <a:cxn ang="0">
                      <a:pos x="589" y="13"/>
                    </a:cxn>
                    <a:cxn ang="0">
                      <a:pos x="615" y="16"/>
                    </a:cxn>
                    <a:cxn ang="0">
                      <a:pos x="600" y="49"/>
                    </a:cxn>
                    <a:cxn ang="0">
                      <a:pos x="592" y="124"/>
                    </a:cxn>
                    <a:cxn ang="0">
                      <a:pos x="574" y="186"/>
                    </a:cxn>
                    <a:cxn ang="0">
                      <a:pos x="568" y="282"/>
                    </a:cxn>
                    <a:cxn ang="0">
                      <a:pos x="645" y="325"/>
                    </a:cxn>
                    <a:cxn ang="0">
                      <a:pos x="720" y="277"/>
                    </a:cxn>
                    <a:cxn ang="0">
                      <a:pos x="816" y="253"/>
                    </a:cxn>
                    <a:cxn ang="0">
                      <a:pos x="861" y="279"/>
                    </a:cxn>
                    <a:cxn ang="0">
                      <a:pos x="796" y="324"/>
                    </a:cxn>
                    <a:cxn ang="0">
                      <a:pos x="735" y="352"/>
                    </a:cxn>
                    <a:cxn ang="0">
                      <a:pos x="669" y="409"/>
                    </a:cxn>
                    <a:cxn ang="0">
                      <a:pos x="673" y="510"/>
                    </a:cxn>
                    <a:cxn ang="0">
                      <a:pos x="751" y="535"/>
                    </a:cxn>
                    <a:cxn ang="0">
                      <a:pos x="819" y="577"/>
                    </a:cxn>
                    <a:cxn ang="0">
                      <a:pos x="874" y="606"/>
                    </a:cxn>
                    <a:cxn ang="0">
                      <a:pos x="867" y="637"/>
                    </a:cxn>
                    <a:cxn ang="0">
                      <a:pos x="807" y="618"/>
                    </a:cxn>
                    <a:cxn ang="0">
                      <a:pos x="736" y="592"/>
                    </a:cxn>
                    <a:cxn ang="0">
                      <a:pos x="615" y="588"/>
                    </a:cxn>
                    <a:cxn ang="0">
                      <a:pos x="576" y="628"/>
                    </a:cxn>
                    <a:cxn ang="0">
                      <a:pos x="618" y="723"/>
                    </a:cxn>
                    <a:cxn ang="0">
                      <a:pos x="640" y="807"/>
                    </a:cxn>
                    <a:cxn ang="0">
                      <a:pos x="664" y="889"/>
                    </a:cxn>
                    <a:cxn ang="0">
                      <a:pos x="624" y="870"/>
                    </a:cxn>
                    <a:cxn ang="0">
                      <a:pos x="568" y="789"/>
                    </a:cxn>
                    <a:cxn ang="0">
                      <a:pos x="513" y="708"/>
                    </a:cxn>
                    <a:cxn ang="0">
                      <a:pos x="390" y="730"/>
                    </a:cxn>
                    <a:cxn ang="0">
                      <a:pos x="339" y="838"/>
                    </a:cxn>
                    <a:cxn ang="0">
                      <a:pos x="285" y="915"/>
                    </a:cxn>
                    <a:cxn ang="0">
                      <a:pos x="276" y="867"/>
                    </a:cxn>
                    <a:cxn ang="0">
                      <a:pos x="298" y="766"/>
                    </a:cxn>
                    <a:cxn ang="0">
                      <a:pos x="324" y="664"/>
                    </a:cxn>
                    <a:cxn ang="0">
                      <a:pos x="283" y="583"/>
                    </a:cxn>
                    <a:cxn ang="0">
                      <a:pos x="201" y="619"/>
                    </a:cxn>
                    <a:cxn ang="0">
                      <a:pos x="88" y="655"/>
                    </a:cxn>
                    <a:cxn ang="0">
                      <a:pos x="16" y="655"/>
                    </a:cxn>
                    <a:cxn ang="0">
                      <a:pos x="94" y="606"/>
                    </a:cxn>
                    <a:cxn ang="0">
                      <a:pos x="162" y="567"/>
                    </a:cxn>
                    <a:cxn ang="0">
                      <a:pos x="247" y="504"/>
                    </a:cxn>
                    <a:cxn ang="0">
                      <a:pos x="190" y="390"/>
                    </a:cxn>
                    <a:cxn ang="0">
                      <a:pos x="81" y="355"/>
                    </a:cxn>
                    <a:cxn ang="0">
                      <a:pos x="3" y="307"/>
                    </a:cxn>
                    <a:cxn ang="0">
                      <a:pos x="39" y="286"/>
                    </a:cxn>
                    <a:cxn ang="0">
                      <a:pos x="115" y="306"/>
                    </a:cxn>
                    <a:cxn ang="0">
                      <a:pos x="226" y="327"/>
                    </a:cxn>
                  </a:cxnLst>
                  <a:rect l="0" t="0" r="r" b="b"/>
                  <a:pathLst>
                    <a:path w="890" h="916">
                      <a:moveTo>
                        <a:pt x="279" y="334"/>
                      </a:moveTo>
                      <a:lnTo>
                        <a:pt x="292" y="312"/>
                      </a:lnTo>
                      <a:lnTo>
                        <a:pt x="307" y="292"/>
                      </a:lnTo>
                      <a:lnTo>
                        <a:pt x="324" y="276"/>
                      </a:lnTo>
                      <a:lnTo>
                        <a:pt x="313" y="255"/>
                      </a:lnTo>
                      <a:lnTo>
                        <a:pt x="307" y="234"/>
                      </a:lnTo>
                      <a:lnTo>
                        <a:pt x="288" y="202"/>
                      </a:lnTo>
                      <a:lnTo>
                        <a:pt x="274" y="181"/>
                      </a:lnTo>
                      <a:lnTo>
                        <a:pt x="261" y="159"/>
                      </a:lnTo>
                      <a:lnTo>
                        <a:pt x="256" y="139"/>
                      </a:lnTo>
                      <a:lnTo>
                        <a:pt x="256" y="118"/>
                      </a:lnTo>
                      <a:lnTo>
                        <a:pt x="247" y="91"/>
                      </a:lnTo>
                      <a:lnTo>
                        <a:pt x="237" y="70"/>
                      </a:lnTo>
                      <a:lnTo>
                        <a:pt x="226" y="46"/>
                      </a:lnTo>
                      <a:lnTo>
                        <a:pt x="225" y="24"/>
                      </a:lnTo>
                      <a:lnTo>
                        <a:pt x="232" y="10"/>
                      </a:lnTo>
                      <a:lnTo>
                        <a:pt x="247" y="9"/>
                      </a:lnTo>
                      <a:lnTo>
                        <a:pt x="259" y="21"/>
                      </a:lnTo>
                      <a:lnTo>
                        <a:pt x="270" y="46"/>
                      </a:lnTo>
                      <a:lnTo>
                        <a:pt x="280" y="61"/>
                      </a:lnTo>
                      <a:lnTo>
                        <a:pt x="298" y="82"/>
                      </a:lnTo>
                      <a:lnTo>
                        <a:pt x="309" y="88"/>
                      </a:lnTo>
                      <a:lnTo>
                        <a:pt x="315" y="99"/>
                      </a:lnTo>
                      <a:lnTo>
                        <a:pt x="322" y="118"/>
                      </a:lnTo>
                      <a:lnTo>
                        <a:pt x="330" y="141"/>
                      </a:lnTo>
                      <a:lnTo>
                        <a:pt x="339" y="160"/>
                      </a:lnTo>
                      <a:lnTo>
                        <a:pt x="358" y="180"/>
                      </a:lnTo>
                      <a:lnTo>
                        <a:pt x="379" y="205"/>
                      </a:lnTo>
                      <a:lnTo>
                        <a:pt x="399" y="225"/>
                      </a:lnTo>
                      <a:lnTo>
                        <a:pt x="406" y="240"/>
                      </a:lnTo>
                      <a:lnTo>
                        <a:pt x="474" y="241"/>
                      </a:lnTo>
                      <a:lnTo>
                        <a:pt x="495" y="208"/>
                      </a:lnTo>
                      <a:lnTo>
                        <a:pt x="505" y="184"/>
                      </a:lnTo>
                      <a:lnTo>
                        <a:pt x="507" y="160"/>
                      </a:lnTo>
                      <a:lnTo>
                        <a:pt x="510" y="141"/>
                      </a:lnTo>
                      <a:lnTo>
                        <a:pt x="514" y="118"/>
                      </a:lnTo>
                      <a:lnTo>
                        <a:pt x="529" y="94"/>
                      </a:lnTo>
                      <a:lnTo>
                        <a:pt x="540" y="85"/>
                      </a:lnTo>
                      <a:lnTo>
                        <a:pt x="552" y="69"/>
                      </a:lnTo>
                      <a:lnTo>
                        <a:pt x="561" y="45"/>
                      </a:lnTo>
                      <a:lnTo>
                        <a:pt x="571" y="27"/>
                      </a:lnTo>
                      <a:lnTo>
                        <a:pt x="589" y="13"/>
                      </a:lnTo>
                      <a:lnTo>
                        <a:pt x="604" y="0"/>
                      </a:lnTo>
                      <a:lnTo>
                        <a:pt x="613" y="6"/>
                      </a:lnTo>
                      <a:lnTo>
                        <a:pt x="615" y="16"/>
                      </a:lnTo>
                      <a:lnTo>
                        <a:pt x="606" y="27"/>
                      </a:lnTo>
                      <a:lnTo>
                        <a:pt x="603" y="34"/>
                      </a:lnTo>
                      <a:lnTo>
                        <a:pt x="600" y="49"/>
                      </a:lnTo>
                      <a:lnTo>
                        <a:pt x="600" y="79"/>
                      </a:lnTo>
                      <a:lnTo>
                        <a:pt x="600" y="103"/>
                      </a:lnTo>
                      <a:lnTo>
                        <a:pt x="592" y="124"/>
                      </a:lnTo>
                      <a:lnTo>
                        <a:pt x="583" y="145"/>
                      </a:lnTo>
                      <a:lnTo>
                        <a:pt x="576" y="162"/>
                      </a:lnTo>
                      <a:lnTo>
                        <a:pt x="574" y="186"/>
                      </a:lnTo>
                      <a:lnTo>
                        <a:pt x="574" y="216"/>
                      </a:lnTo>
                      <a:lnTo>
                        <a:pt x="568" y="244"/>
                      </a:lnTo>
                      <a:lnTo>
                        <a:pt x="568" y="282"/>
                      </a:lnTo>
                      <a:lnTo>
                        <a:pt x="588" y="300"/>
                      </a:lnTo>
                      <a:lnTo>
                        <a:pt x="607" y="325"/>
                      </a:lnTo>
                      <a:lnTo>
                        <a:pt x="645" y="325"/>
                      </a:lnTo>
                      <a:lnTo>
                        <a:pt x="678" y="312"/>
                      </a:lnTo>
                      <a:lnTo>
                        <a:pt x="697" y="292"/>
                      </a:lnTo>
                      <a:lnTo>
                        <a:pt x="720" y="277"/>
                      </a:lnTo>
                      <a:lnTo>
                        <a:pt x="777" y="274"/>
                      </a:lnTo>
                      <a:lnTo>
                        <a:pt x="801" y="265"/>
                      </a:lnTo>
                      <a:lnTo>
                        <a:pt x="816" y="253"/>
                      </a:lnTo>
                      <a:lnTo>
                        <a:pt x="859" y="252"/>
                      </a:lnTo>
                      <a:lnTo>
                        <a:pt x="865" y="265"/>
                      </a:lnTo>
                      <a:lnTo>
                        <a:pt x="861" y="279"/>
                      </a:lnTo>
                      <a:lnTo>
                        <a:pt x="843" y="288"/>
                      </a:lnTo>
                      <a:lnTo>
                        <a:pt x="819" y="300"/>
                      </a:lnTo>
                      <a:lnTo>
                        <a:pt x="796" y="324"/>
                      </a:lnTo>
                      <a:lnTo>
                        <a:pt x="786" y="334"/>
                      </a:lnTo>
                      <a:lnTo>
                        <a:pt x="765" y="343"/>
                      </a:lnTo>
                      <a:lnTo>
                        <a:pt x="735" y="352"/>
                      </a:lnTo>
                      <a:lnTo>
                        <a:pt x="714" y="367"/>
                      </a:lnTo>
                      <a:lnTo>
                        <a:pt x="687" y="390"/>
                      </a:lnTo>
                      <a:lnTo>
                        <a:pt x="669" y="409"/>
                      </a:lnTo>
                      <a:lnTo>
                        <a:pt x="649" y="420"/>
                      </a:lnTo>
                      <a:lnTo>
                        <a:pt x="648" y="481"/>
                      </a:lnTo>
                      <a:lnTo>
                        <a:pt x="673" y="510"/>
                      </a:lnTo>
                      <a:lnTo>
                        <a:pt x="703" y="526"/>
                      </a:lnTo>
                      <a:lnTo>
                        <a:pt x="730" y="531"/>
                      </a:lnTo>
                      <a:lnTo>
                        <a:pt x="751" y="535"/>
                      </a:lnTo>
                      <a:lnTo>
                        <a:pt x="777" y="549"/>
                      </a:lnTo>
                      <a:lnTo>
                        <a:pt x="795" y="567"/>
                      </a:lnTo>
                      <a:lnTo>
                        <a:pt x="819" y="577"/>
                      </a:lnTo>
                      <a:lnTo>
                        <a:pt x="846" y="583"/>
                      </a:lnTo>
                      <a:lnTo>
                        <a:pt x="861" y="592"/>
                      </a:lnTo>
                      <a:lnTo>
                        <a:pt x="874" y="606"/>
                      </a:lnTo>
                      <a:lnTo>
                        <a:pt x="889" y="621"/>
                      </a:lnTo>
                      <a:lnTo>
                        <a:pt x="888" y="634"/>
                      </a:lnTo>
                      <a:lnTo>
                        <a:pt x="867" y="637"/>
                      </a:lnTo>
                      <a:lnTo>
                        <a:pt x="853" y="631"/>
                      </a:lnTo>
                      <a:lnTo>
                        <a:pt x="832" y="618"/>
                      </a:lnTo>
                      <a:lnTo>
                        <a:pt x="807" y="618"/>
                      </a:lnTo>
                      <a:lnTo>
                        <a:pt x="780" y="618"/>
                      </a:lnTo>
                      <a:lnTo>
                        <a:pt x="759" y="615"/>
                      </a:lnTo>
                      <a:lnTo>
                        <a:pt x="736" y="592"/>
                      </a:lnTo>
                      <a:lnTo>
                        <a:pt x="718" y="588"/>
                      </a:lnTo>
                      <a:lnTo>
                        <a:pt x="684" y="588"/>
                      </a:lnTo>
                      <a:lnTo>
                        <a:pt x="615" y="588"/>
                      </a:lnTo>
                      <a:lnTo>
                        <a:pt x="604" y="606"/>
                      </a:lnTo>
                      <a:lnTo>
                        <a:pt x="589" y="621"/>
                      </a:lnTo>
                      <a:lnTo>
                        <a:pt x="576" y="628"/>
                      </a:lnTo>
                      <a:lnTo>
                        <a:pt x="580" y="666"/>
                      </a:lnTo>
                      <a:lnTo>
                        <a:pt x="600" y="702"/>
                      </a:lnTo>
                      <a:lnTo>
                        <a:pt x="618" y="723"/>
                      </a:lnTo>
                      <a:lnTo>
                        <a:pt x="630" y="753"/>
                      </a:lnTo>
                      <a:lnTo>
                        <a:pt x="631" y="787"/>
                      </a:lnTo>
                      <a:lnTo>
                        <a:pt x="640" y="807"/>
                      </a:lnTo>
                      <a:lnTo>
                        <a:pt x="654" y="838"/>
                      </a:lnTo>
                      <a:lnTo>
                        <a:pt x="664" y="862"/>
                      </a:lnTo>
                      <a:lnTo>
                        <a:pt x="664" y="889"/>
                      </a:lnTo>
                      <a:lnTo>
                        <a:pt x="654" y="898"/>
                      </a:lnTo>
                      <a:lnTo>
                        <a:pt x="642" y="898"/>
                      </a:lnTo>
                      <a:lnTo>
                        <a:pt x="624" y="870"/>
                      </a:lnTo>
                      <a:lnTo>
                        <a:pt x="612" y="837"/>
                      </a:lnTo>
                      <a:lnTo>
                        <a:pt x="583" y="808"/>
                      </a:lnTo>
                      <a:lnTo>
                        <a:pt x="568" y="789"/>
                      </a:lnTo>
                      <a:lnTo>
                        <a:pt x="556" y="760"/>
                      </a:lnTo>
                      <a:lnTo>
                        <a:pt x="549" y="738"/>
                      </a:lnTo>
                      <a:lnTo>
                        <a:pt x="513" y="708"/>
                      </a:lnTo>
                      <a:lnTo>
                        <a:pt x="489" y="682"/>
                      </a:lnTo>
                      <a:lnTo>
                        <a:pt x="415" y="684"/>
                      </a:lnTo>
                      <a:lnTo>
                        <a:pt x="390" y="730"/>
                      </a:lnTo>
                      <a:lnTo>
                        <a:pt x="372" y="759"/>
                      </a:lnTo>
                      <a:lnTo>
                        <a:pt x="361" y="798"/>
                      </a:lnTo>
                      <a:lnTo>
                        <a:pt x="339" y="838"/>
                      </a:lnTo>
                      <a:lnTo>
                        <a:pt x="316" y="874"/>
                      </a:lnTo>
                      <a:lnTo>
                        <a:pt x="294" y="907"/>
                      </a:lnTo>
                      <a:lnTo>
                        <a:pt x="285" y="915"/>
                      </a:lnTo>
                      <a:lnTo>
                        <a:pt x="268" y="909"/>
                      </a:lnTo>
                      <a:lnTo>
                        <a:pt x="268" y="894"/>
                      </a:lnTo>
                      <a:lnTo>
                        <a:pt x="276" y="867"/>
                      </a:lnTo>
                      <a:lnTo>
                        <a:pt x="291" y="837"/>
                      </a:lnTo>
                      <a:lnTo>
                        <a:pt x="294" y="790"/>
                      </a:lnTo>
                      <a:lnTo>
                        <a:pt x="298" y="766"/>
                      </a:lnTo>
                      <a:lnTo>
                        <a:pt x="313" y="744"/>
                      </a:lnTo>
                      <a:lnTo>
                        <a:pt x="319" y="699"/>
                      </a:lnTo>
                      <a:lnTo>
                        <a:pt x="324" y="664"/>
                      </a:lnTo>
                      <a:lnTo>
                        <a:pt x="336" y="637"/>
                      </a:lnTo>
                      <a:lnTo>
                        <a:pt x="309" y="609"/>
                      </a:lnTo>
                      <a:lnTo>
                        <a:pt x="283" y="583"/>
                      </a:lnTo>
                      <a:lnTo>
                        <a:pt x="271" y="577"/>
                      </a:lnTo>
                      <a:lnTo>
                        <a:pt x="231" y="601"/>
                      </a:lnTo>
                      <a:lnTo>
                        <a:pt x="201" y="619"/>
                      </a:lnTo>
                      <a:lnTo>
                        <a:pt x="162" y="633"/>
                      </a:lnTo>
                      <a:lnTo>
                        <a:pt x="118" y="640"/>
                      </a:lnTo>
                      <a:lnTo>
                        <a:pt x="88" y="655"/>
                      </a:lnTo>
                      <a:lnTo>
                        <a:pt x="63" y="666"/>
                      </a:lnTo>
                      <a:lnTo>
                        <a:pt x="27" y="666"/>
                      </a:lnTo>
                      <a:lnTo>
                        <a:pt x="16" y="655"/>
                      </a:lnTo>
                      <a:lnTo>
                        <a:pt x="30" y="642"/>
                      </a:lnTo>
                      <a:lnTo>
                        <a:pt x="67" y="628"/>
                      </a:lnTo>
                      <a:lnTo>
                        <a:pt x="94" y="606"/>
                      </a:lnTo>
                      <a:lnTo>
                        <a:pt x="120" y="588"/>
                      </a:lnTo>
                      <a:lnTo>
                        <a:pt x="136" y="576"/>
                      </a:lnTo>
                      <a:lnTo>
                        <a:pt x="162" y="567"/>
                      </a:lnTo>
                      <a:lnTo>
                        <a:pt x="204" y="531"/>
                      </a:lnTo>
                      <a:lnTo>
                        <a:pt x="231" y="510"/>
                      </a:lnTo>
                      <a:lnTo>
                        <a:pt x="247" y="504"/>
                      </a:lnTo>
                      <a:lnTo>
                        <a:pt x="250" y="429"/>
                      </a:lnTo>
                      <a:lnTo>
                        <a:pt x="204" y="396"/>
                      </a:lnTo>
                      <a:lnTo>
                        <a:pt x="190" y="390"/>
                      </a:lnTo>
                      <a:lnTo>
                        <a:pt x="129" y="385"/>
                      </a:lnTo>
                      <a:lnTo>
                        <a:pt x="105" y="369"/>
                      </a:lnTo>
                      <a:lnTo>
                        <a:pt x="81" y="355"/>
                      </a:lnTo>
                      <a:lnTo>
                        <a:pt x="63" y="345"/>
                      </a:lnTo>
                      <a:lnTo>
                        <a:pt x="34" y="339"/>
                      </a:lnTo>
                      <a:lnTo>
                        <a:pt x="3" y="307"/>
                      </a:lnTo>
                      <a:lnTo>
                        <a:pt x="0" y="291"/>
                      </a:lnTo>
                      <a:lnTo>
                        <a:pt x="9" y="285"/>
                      </a:lnTo>
                      <a:lnTo>
                        <a:pt x="39" y="286"/>
                      </a:lnTo>
                      <a:lnTo>
                        <a:pt x="67" y="301"/>
                      </a:lnTo>
                      <a:lnTo>
                        <a:pt x="85" y="304"/>
                      </a:lnTo>
                      <a:lnTo>
                        <a:pt x="115" y="306"/>
                      </a:lnTo>
                      <a:lnTo>
                        <a:pt x="148" y="318"/>
                      </a:lnTo>
                      <a:lnTo>
                        <a:pt x="165" y="324"/>
                      </a:lnTo>
                      <a:lnTo>
                        <a:pt x="226" y="327"/>
                      </a:lnTo>
                      <a:lnTo>
                        <a:pt x="258" y="334"/>
                      </a:lnTo>
                      <a:lnTo>
                        <a:pt x="279" y="334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1" name="Freeform 15"/>
                <p:cNvSpPr>
                  <a:spLocks/>
                </p:cNvSpPr>
                <p:nvPr/>
              </p:nvSpPr>
              <p:spPr bwMode="ltGray">
                <a:xfrm>
                  <a:off x="6" y="2087"/>
                  <a:ext cx="890" cy="916"/>
                </a:xfrm>
                <a:custGeom>
                  <a:avLst/>
                  <a:gdLst/>
                  <a:ahLst/>
                  <a:cxnLst>
                    <a:cxn ang="0">
                      <a:pos x="307" y="292"/>
                    </a:cxn>
                    <a:cxn ang="0">
                      <a:pos x="307" y="234"/>
                    </a:cxn>
                    <a:cxn ang="0">
                      <a:pos x="261" y="159"/>
                    </a:cxn>
                    <a:cxn ang="0">
                      <a:pos x="247" y="91"/>
                    </a:cxn>
                    <a:cxn ang="0">
                      <a:pos x="225" y="24"/>
                    </a:cxn>
                    <a:cxn ang="0">
                      <a:pos x="259" y="21"/>
                    </a:cxn>
                    <a:cxn ang="0">
                      <a:pos x="298" y="82"/>
                    </a:cxn>
                    <a:cxn ang="0">
                      <a:pos x="322" y="118"/>
                    </a:cxn>
                    <a:cxn ang="0">
                      <a:pos x="358" y="180"/>
                    </a:cxn>
                    <a:cxn ang="0">
                      <a:pos x="406" y="240"/>
                    </a:cxn>
                    <a:cxn ang="0">
                      <a:pos x="505" y="184"/>
                    </a:cxn>
                    <a:cxn ang="0">
                      <a:pos x="514" y="118"/>
                    </a:cxn>
                    <a:cxn ang="0">
                      <a:pos x="552" y="69"/>
                    </a:cxn>
                    <a:cxn ang="0">
                      <a:pos x="589" y="13"/>
                    </a:cxn>
                    <a:cxn ang="0">
                      <a:pos x="615" y="16"/>
                    </a:cxn>
                    <a:cxn ang="0">
                      <a:pos x="600" y="49"/>
                    </a:cxn>
                    <a:cxn ang="0">
                      <a:pos x="592" y="124"/>
                    </a:cxn>
                    <a:cxn ang="0">
                      <a:pos x="574" y="186"/>
                    </a:cxn>
                    <a:cxn ang="0">
                      <a:pos x="568" y="282"/>
                    </a:cxn>
                    <a:cxn ang="0">
                      <a:pos x="645" y="325"/>
                    </a:cxn>
                    <a:cxn ang="0">
                      <a:pos x="720" y="277"/>
                    </a:cxn>
                    <a:cxn ang="0">
                      <a:pos x="816" y="253"/>
                    </a:cxn>
                    <a:cxn ang="0">
                      <a:pos x="861" y="279"/>
                    </a:cxn>
                    <a:cxn ang="0">
                      <a:pos x="796" y="324"/>
                    </a:cxn>
                    <a:cxn ang="0">
                      <a:pos x="735" y="352"/>
                    </a:cxn>
                    <a:cxn ang="0">
                      <a:pos x="669" y="409"/>
                    </a:cxn>
                    <a:cxn ang="0">
                      <a:pos x="673" y="510"/>
                    </a:cxn>
                    <a:cxn ang="0">
                      <a:pos x="751" y="535"/>
                    </a:cxn>
                    <a:cxn ang="0">
                      <a:pos x="819" y="577"/>
                    </a:cxn>
                    <a:cxn ang="0">
                      <a:pos x="874" y="606"/>
                    </a:cxn>
                    <a:cxn ang="0">
                      <a:pos x="867" y="637"/>
                    </a:cxn>
                    <a:cxn ang="0">
                      <a:pos x="807" y="618"/>
                    </a:cxn>
                    <a:cxn ang="0">
                      <a:pos x="736" y="592"/>
                    </a:cxn>
                    <a:cxn ang="0">
                      <a:pos x="615" y="588"/>
                    </a:cxn>
                    <a:cxn ang="0">
                      <a:pos x="576" y="628"/>
                    </a:cxn>
                    <a:cxn ang="0">
                      <a:pos x="618" y="723"/>
                    </a:cxn>
                    <a:cxn ang="0">
                      <a:pos x="640" y="807"/>
                    </a:cxn>
                    <a:cxn ang="0">
                      <a:pos x="664" y="889"/>
                    </a:cxn>
                    <a:cxn ang="0">
                      <a:pos x="624" y="870"/>
                    </a:cxn>
                    <a:cxn ang="0">
                      <a:pos x="568" y="789"/>
                    </a:cxn>
                    <a:cxn ang="0">
                      <a:pos x="513" y="708"/>
                    </a:cxn>
                    <a:cxn ang="0">
                      <a:pos x="390" y="730"/>
                    </a:cxn>
                    <a:cxn ang="0">
                      <a:pos x="339" y="838"/>
                    </a:cxn>
                    <a:cxn ang="0">
                      <a:pos x="285" y="915"/>
                    </a:cxn>
                    <a:cxn ang="0">
                      <a:pos x="276" y="867"/>
                    </a:cxn>
                    <a:cxn ang="0">
                      <a:pos x="298" y="766"/>
                    </a:cxn>
                    <a:cxn ang="0">
                      <a:pos x="324" y="664"/>
                    </a:cxn>
                    <a:cxn ang="0">
                      <a:pos x="283" y="583"/>
                    </a:cxn>
                    <a:cxn ang="0">
                      <a:pos x="201" y="619"/>
                    </a:cxn>
                    <a:cxn ang="0">
                      <a:pos x="88" y="655"/>
                    </a:cxn>
                    <a:cxn ang="0">
                      <a:pos x="16" y="655"/>
                    </a:cxn>
                    <a:cxn ang="0">
                      <a:pos x="94" y="606"/>
                    </a:cxn>
                    <a:cxn ang="0">
                      <a:pos x="162" y="567"/>
                    </a:cxn>
                    <a:cxn ang="0">
                      <a:pos x="247" y="504"/>
                    </a:cxn>
                    <a:cxn ang="0">
                      <a:pos x="190" y="390"/>
                    </a:cxn>
                    <a:cxn ang="0">
                      <a:pos x="81" y="355"/>
                    </a:cxn>
                    <a:cxn ang="0">
                      <a:pos x="3" y="307"/>
                    </a:cxn>
                    <a:cxn ang="0">
                      <a:pos x="39" y="286"/>
                    </a:cxn>
                    <a:cxn ang="0">
                      <a:pos x="115" y="306"/>
                    </a:cxn>
                    <a:cxn ang="0">
                      <a:pos x="226" y="327"/>
                    </a:cxn>
                  </a:cxnLst>
                  <a:rect l="0" t="0" r="r" b="b"/>
                  <a:pathLst>
                    <a:path w="890" h="916">
                      <a:moveTo>
                        <a:pt x="279" y="334"/>
                      </a:moveTo>
                      <a:lnTo>
                        <a:pt x="292" y="312"/>
                      </a:lnTo>
                      <a:lnTo>
                        <a:pt x="307" y="292"/>
                      </a:lnTo>
                      <a:lnTo>
                        <a:pt x="324" y="276"/>
                      </a:lnTo>
                      <a:lnTo>
                        <a:pt x="313" y="255"/>
                      </a:lnTo>
                      <a:lnTo>
                        <a:pt x="307" y="234"/>
                      </a:lnTo>
                      <a:lnTo>
                        <a:pt x="288" y="202"/>
                      </a:lnTo>
                      <a:lnTo>
                        <a:pt x="274" y="181"/>
                      </a:lnTo>
                      <a:lnTo>
                        <a:pt x="261" y="159"/>
                      </a:lnTo>
                      <a:lnTo>
                        <a:pt x="256" y="139"/>
                      </a:lnTo>
                      <a:lnTo>
                        <a:pt x="256" y="118"/>
                      </a:lnTo>
                      <a:lnTo>
                        <a:pt x="247" y="91"/>
                      </a:lnTo>
                      <a:lnTo>
                        <a:pt x="237" y="70"/>
                      </a:lnTo>
                      <a:lnTo>
                        <a:pt x="226" y="46"/>
                      </a:lnTo>
                      <a:lnTo>
                        <a:pt x="225" y="24"/>
                      </a:lnTo>
                      <a:lnTo>
                        <a:pt x="232" y="10"/>
                      </a:lnTo>
                      <a:lnTo>
                        <a:pt x="247" y="9"/>
                      </a:lnTo>
                      <a:lnTo>
                        <a:pt x="259" y="21"/>
                      </a:lnTo>
                      <a:lnTo>
                        <a:pt x="270" y="46"/>
                      </a:lnTo>
                      <a:lnTo>
                        <a:pt x="280" y="61"/>
                      </a:lnTo>
                      <a:lnTo>
                        <a:pt x="298" y="82"/>
                      </a:lnTo>
                      <a:lnTo>
                        <a:pt x="309" y="88"/>
                      </a:lnTo>
                      <a:lnTo>
                        <a:pt x="315" y="99"/>
                      </a:lnTo>
                      <a:lnTo>
                        <a:pt x="322" y="118"/>
                      </a:lnTo>
                      <a:lnTo>
                        <a:pt x="330" y="141"/>
                      </a:lnTo>
                      <a:lnTo>
                        <a:pt x="339" y="160"/>
                      </a:lnTo>
                      <a:lnTo>
                        <a:pt x="358" y="180"/>
                      </a:lnTo>
                      <a:lnTo>
                        <a:pt x="379" y="205"/>
                      </a:lnTo>
                      <a:lnTo>
                        <a:pt x="399" y="225"/>
                      </a:lnTo>
                      <a:lnTo>
                        <a:pt x="406" y="240"/>
                      </a:lnTo>
                      <a:lnTo>
                        <a:pt x="474" y="241"/>
                      </a:lnTo>
                      <a:lnTo>
                        <a:pt x="495" y="208"/>
                      </a:lnTo>
                      <a:lnTo>
                        <a:pt x="505" y="184"/>
                      </a:lnTo>
                      <a:lnTo>
                        <a:pt x="507" y="160"/>
                      </a:lnTo>
                      <a:lnTo>
                        <a:pt x="510" y="141"/>
                      </a:lnTo>
                      <a:lnTo>
                        <a:pt x="514" y="118"/>
                      </a:lnTo>
                      <a:lnTo>
                        <a:pt x="529" y="94"/>
                      </a:lnTo>
                      <a:lnTo>
                        <a:pt x="540" y="85"/>
                      </a:lnTo>
                      <a:lnTo>
                        <a:pt x="552" y="69"/>
                      </a:lnTo>
                      <a:lnTo>
                        <a:pt x="561" y="45"/>
                      </a:lnTo>
                      <a:lnTo>
                        <a:pt x="571" y="27"/>
                      </a:lnTo>
                      <a:lnTo>
                        <a:pt x="589" y="13"/>
                      </a:lnTo>
                      <a:lnTo>
                        <a:pt x="604" y="0"/>
                      </a:lnTo>
                      <a:lnTo>
                        <a:pt x="613" y="6"/>
                      </a:lnTo>
                      <a:lnTo>
                        <a:pt x="615" y="16"/>
                      </a:lnTo>
                      <a:lnTo>
                        <a:pt x="606" y="27"/>
                      </a:lnTo>
                      <a:lnTo>
                        <a:pt x="603" y="34"/>
                      </a:lnTo>
                      <a:lnTo>
                        <a:pt x="600" y="49"/>
                      </a:lnTo>
                      <a:lnTo>
                        <a:pt x="600" y="79"/>
                      </a:lnTo>
                      <a:lnTo>
                        <a:pt x="600" y="103"/>
                      </a:lnTo>
                      <a:lnTo>
                        <a:pt x="592" y="124"/>
                      </a:lnTo>
                      <a:lnTo>
                        <a:pt x="583" y="145"/>
                      </a:lnTo>
                      <a:lnTo>
                        <a:pt x="576" y="162"/>
                      </a:lnTo>
                      <a:lnTo>
                        <a:pt x="574" y="186"/>
                      </a:lnTo>
                      <a:lnTo>
                        <a:pt x="574" y="216"/>
                      </a:lnTo>
                      <a:lnTo>
                        <a:pt x="568" y="244"/>
                      </a:lnTo>
                      <a:lnTo>
                        <a:pt x="568" y="282"/>
                      </a:lnTo>
                      <a:lnTo>
                        <a:pt x="588" y="300"/>
                      </a:lnTo>
                      <a:lnTo>
                        <a:pt x="607" y="325"/>
                      </a:lnTo>
                      <a:lnTo>
                        <a:pt x="645" y="325"/>
                      </a:lnTo>
                      <a:lnTo>
                        <a:pt x="678" y="312"/>
                      </a:lnTo>
                      <a:lnTo>
                        <a:pt x="697" y="292"/>
                      </a:lnTo>
                      <a:lnTo>
                        <a:pt x="720" y="277"/>
                      </a:lnTo>
                      <a:lnTo>
                        <a:pt x="777" y="274"/>
                      </a:lnTo>
                      <a:lnTo>
                        <a:pt x="801" y="265"/>
                      </a:lnTo>
                      <a:lnTo>
                        <a:pt x="816" y="253"/>
                      </a:lnTo>
                      <a:lnTo>
                        <a:pt x="859" y="252"/>
                      </a:lnTo>
                      <a:lnTo>
                        <a:pt x="865" y="265"/>
                      </a:lnTo>
                      <a:lnTo>
                        <a:pt x="861" y="279"/>
                      </a:lnTo>
                      <a:lnTo>
                        <a:pt x="843" y="288"/>
                      </a:lnTo>
                      <a:lnTo>
                        <a:pt x="819" y="300"/>
                      </a:lnTo>
                      <a:lnTo>
                        <a:pt x="796" y="324"/>
                      </a:lnTo>
                      <a:lnTo>
                        <a:pt x="786" y="334"/>
                      </a:lnTo>
                      <a:lnTo>
                        <a:pt x="765" y="343"/>
                      </a:lnTo>
                      <a:lnTo>
                        <a:pt x="735" y="352"/>
                      </a:lnTo>
                      <a:lnTo>
                        <a:pt x="714" y="367"/>
                      </a:lnTo>
                      <a:lnTo>
                        <a:pt x="687" y="390"/>
                      </a:lnTo>
                      <a:lnTo>
                        <a:pt x="669" y="409"/>
                      </a:lnTo>
                      <a:lnTo>
                        <a:pt x="649" y="420"/>
                      </a:lnTo>
                      <a:lnTo>
                        <a:pt x="648" y="481"/>
                      </a:lnTo>
                      <a:lnTo>
                        <a:pt x="673" y="510"/>
                      </a:lnTo>
                      <a:lnTo>
                        <a:pt x="703" y="526"/>
                      </a:lnTo>
                      <a:lnTo>
                        <a:pt x="730" y="531"/>
                      </a:lnTo>
                      <a:lnTo>
                        <a:pt x="751" y="535"/>
                      </a:lnTo>
                      <a:lnTo>
                        <a:pt x="777" y="549"/>
                      </a:lnTo>
                      <a:lnTo>
                        <a:pt x="795" y="567"/>
                      </a:lnTo>
                      <a:lnTo>
                        <a:pt x="819" y="577"/>
                      </a:lnTo>
                      <a:lnTo>
                        <a:pt x="846" y="583"/>
                      </a:lnTo>
                      <a:lnTo>
                        <a:pt x="861" y="592"/>
                      </a:lnTo>
                      <a:lnTo>
                        <a:pt x="874" y="606"/>
                      </a:lnTo>
                      <a:lnTo>
                        <a:pt x="889" y="621"/>
                      </a:lnTo>
                      <a:lnTo>
                        <a:pt x="888" y="634"/>
                      </a:lnTo>
                      <a:lnTo>
                        <a:pt x="867" y="637"/>
                      </a:lnTo>
                      <a:lnTo>
                        <a:pt x="853" y="631"/>
                      </a:lnTo>
                      <a:lnTo>
                        <a:pt x="832" y="618"/>
                      </a:lnTo>
                      <a:lnTo>
                        <a:pt x="807" y="618"/>
                      </a:lnTo>
                      <a:lnTo>
                        <a:pt x="780" y="618"/>
                      </a:lnTo>
                      <a:lnTo>
                        <a:pt x="759" y="615"/>
                      </a:lnTo>
                      <a:lnTo>
                        <a:pt x="736" y="592"/>
                      </a:lnTo>
                      <a:lnTo>
                        <a:pt x="718" y="588"/>
                      </a:lnTo>
                      <a:lnTo>
                        <a:pt x="684" y="588"/>
                      </a:lnTo>
                      <a:lnTo>
                        <a:pt x="615" y="588"/>
                      </a:lnTo>
                      <a:lnTo>
                        <a:pt x="604" y="606"/>
                      </a:lnTo>
                      <a:lnTo>
                        <a:pt x="589" y="621"/>
                      </a:lnTo>
                      <a:lnTo>
                        <a:pt x="576" y="628"/>
                      </a:lnTo>
                      <a:lnTo>
                        <a:pt x="580" y="666"/>
                      </a:lnTo>
                      <a:lnTo>
                        <a:pt x="600" y="702"/>
                      </a:lnTo>
                      <a:lnTo>
                        <a:pt x="618" y="723"/>
                      </a:lnTo>
                      <a:lnTo>
                        <a:pt x="630" y="753"/>
                      </a:lnTo>
                      <a:lnTo>
                        <a:pt x="631" y="787"/>
                      </a:lnTo>
                      <a:lnTo>
                        <a:pt x="640" y="807"/>
                      </a:lnTo>
                      <a:lnTo>
                        <a:pt x="654" y="838"/>
                      </a:lnTo>
                      <a:lnTo>
                        <a:pt x="664" y="862"/>
                      </a:lnTo>
                      <a:lnTo>
                        <a:pt x="664" y="889"/>
                      </a:lnTo>
                      <a:lnTo>
                        <a:pt x="654" y="898"/>
                      </a:lnTo>
                      <a:lnTo>
                        <a:pt x="642" y="898"/>
                      </a:lnTo>
                      <a:lnTo>
                        <a:pt x="624" y="870"/>
                      </a:lnTo>
                      <a:lnTo>
                        <a:pt x="612" y="837"/>
                      </a:lnTo>
                      <a:lnTo>
                        <a:pt x="583" y="808"/>
                      </a:lnTo>
                      <a:lnTo>
                        <a:pt x="568" y="789"/>
                      </a:lnTo>
                      <a:lnTo>
                        <a:pt x="556" y="760"/>
                      </a:lnTo>
                      <a:lnTo>
                        <a:pt x="549" y="738"/>
                      </a:lnTo>
                      <a:lnTo>
                        <a:pt x="513" y="708"/>
                      </a:lnTo>
                      <a:lnTo>
                        <a:pt x="489" y="682"/>
                      </a:lnTo>
                      <a:lnTo>
                        <a:pt x="415" y="684"/>
                      </a:lnTo>
                      <a:lnTo>
                        <a:pt x="390" y="730"/>
                      </a:lnTo>
                      <a:lnTo>
                        <a:pt x="372" y="759"/>
                      </a:lnTo>
                      <a:lnTo>
                        <a:pt x="361" y="798"/>
                      </a:lnTo>
                      <a:lnTo>
                        <a:pt x="339" y="838"/>
                      </a:lnTo>
                      <a:lnTo>
                        <a:pt x="316" y="874"/>
                      </a:lnTo>
                      <a:lnTo>
                        <a:pt x="294" y="907"/>
                      </a:lnTo>
                      <a:lnTo>
                        <a:pt x="285" y="915"/>
                      </a:lnTo>
                      <a:lnTo>
                        <a:pt x="268" y="909"/>
                      </a:lnTo>
                      <a:lnTo>
                        <a:pt x="268" y="894"/>
                      </a:lnTo>
                      <a:lnTo>
                        <a:pt x="276" y="867"/>
                      </a:lnTo>
                      <a:lnTo>
                        <a:pt x="291" y="837"/>
                      </a:lnTo>
                      <a:lnTo>
                        <a:pt x="294" y="790"/>
                      </a:lnTo>
                      <a:lnTo>
                        <a:pt x="298" y="766"/>
                      </a:lnTo>
                      <a:lnTo>
                        <a:pt x="313" y="744"/>
                      </a:lnTo>
                      <a:lnTo>
                        <a:pt x="319" y="699"/>
                      </a:lnTo>
                      <a:lnTo>
                        <a:pt x="324" y="664"/>
                      </a:lnTo>
                      <a:lnTo>
                        <a:pt x="336" y="637"/>
                      </a:lnTo>
                      <a:lnTo>
                        <a:pt x="309" y="609"/>
                      </a:lnTo>
                      <a:lnTo>
                        <a:pt x="283" y="583"/>
                      </a:lnTo>
                      <a:lnTo>
                        <a:pt x="271" y="577"/>
                      </a:lnTo>
                      <a:lnTo>
                        <a:pt x="231" y="601"/>
                      </a:lnTo>
                      <a:lnTo>
                        <a:pt x="201" y="619"/>
                      </a:lnTo>
                      <a:lnTo>
                        <a:pt x="162" y="633"/>
                      </a:lnTo>
                      <a:lnTo>
                        <a:pt x="118" y="640"/>
                      </a:lnTo>
                      <a:lnTo>
                        <a:pt x="88" y="655"/>
                      </a:lnTo>
                      <a:lnTo>
                        <a:pt x="63" y="666"/>
                      </a:lnTo>
                      <a:lnTo>
                        <a:pt x="27" y="666"/>
                      </a:lnTo>
                      <a:lnTo>
                        <a:pt x="16" y="655"/>
                      </a:lnTo>
                      <a:lnTo>
                        <a:pt x="30" y="642"/>
                      </a:lnTo>
                      <a:lnTo>
                        <a:pt x="67" y="628"/>
                      </a:lnTo>
                      <a:lnTo>
                        <a:pt x="94" y="606"/>
                      </a:lnTo>
                      <a:lnTo>
                        <a:pt x="120" y="588"/>
                      </a:lnTo>
                      <a:lnTo>
                        <a:pt x="136" y="576"/>
                      </a:lnTo>
                      <a:lnTo>
                        <a:pt x="162" y="567"/>
                      </a:lnTo>
                      <a:lnTo>
                        <a:pt x="204" y="531"/>
                      </a:lnTo>
                      <a:lnTo>
                        <a:pt x="231" y="510"/>
                      </a:lnTo>
                      <a:lnTo>
                        <a:pt x="247" y="504"/>
                      </a:lnTo>
                      <a:lnTo>
                        <a:pt x="250" y="429"/>
                      </a:lnTo>
                      <a:lnTo>
                        <a:pt x="204" y="396"/>
                      </a:lnTo>
                      <a:lnTo>
                        <a:pt x="190" y="390"/>
                      </a:lnTo>
                      <a:lnTo>
                        <a:pt x="129" y="385"/>
                      </a:lnTo>
                      <a:lnTo>
                        <a:pt x="105" y="369"/>
                      </a:lnTo>
                      <a:lnTo>
                        <a:pt x="81" y="355"/>
                      </a:lnTo>
                      <a:lnTo>
                        <a:pt x="63" y="345"/>
                      </a:lnTo>
                      <a:lnTo>
                        <a:pt x="34" y="339"/>
                      </a:lnTo>
                      <a:lnTo>
                        <a:pt x="3" y="307"/>
                      </a:lnTo>
                      <a:lnTo>
                        <a:pt x="0" y="291"/>
                      </a:lnTo>
                      <a:lnTo>
                        <a:pt x="9" y="285"/>
                      </a:lnTo>
                      <a:lnTo>
                        <a:pt x="39" y="286"/>
                      </a:lnTo>
                      <a:lnTo>
                        <a:pt x="67" y="301"/>
                      </a:lnTo>
                      <a:lnTo>
                        <a:pt x="85" y="304"/>
                      </a:lnTo>
                      <a:lnTo>
                        <a:pt x="115" y="306"/>
                      </a:lnTo>
                      <a:lnTo>
                        <a:pt x="148" y="318"/>
                      </a:lnTo>
                      <a:lnTo>
                        <a:pt x="165" y="324"/>
                      </a:lnTo>
                      <a:lnTo>
                        <a:pt x="226" y="327"/>
                      </a:lnTo>
                      <a:lnTo>
                        <a:pt x="258" y="334"/>
                      </a:lnTo>
                      <a:lnTo>
                        <a:pt x="279" y="334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" name="Freeform 16"/>
                <p:cNvSpPr>
                  <a:spLocks/>
                </p:cNvSpPr>
                <p:nvPr/>
              </p:nvSpPr>
              <p:spPr bwMode="ltGray">
                <a:xfrm>
                  <a:off x="6" y="3160"/>
                  <a:ext cx="890" cy="916"/>
                </a:xfrm>
                <a:custGeom>
                  <a:avLst/>
                  <a:gdLst/>
                  <a:ahLst/>
                  <a:cxnLst>
                    <a:cxn ang="0">
                      <a:pos x="307" y="292"/>
                    </a:cxn>
                    <a:cxn ang="0">
                      <a:pos x="307" y="234"/>
                    </a:cxn>
                    <a:cxn ang="0">
                      <a:pos x="261" y="159"/>
                    </a:cxn>
                    <a:cxn ang="0">
                      <a:pos x="247" y="91"/>
                    </a:cxn>
                    <a:cxn ang="0">
                      <a:pos x="225" y="24"/>
                    </a:cxn>
                    <a:cxn ang="0">
                      <a:pos x="259" y="21"/>
                    </a:cxn>
                    <a:cxn ang="0">
                      <a:pos x="298" y="82"/>
                    </a:cxn>
                    <a:cxn ang="0">
                      <a:pos x="322" y="118"/>
                    </a:cxn>
                    <a:cxn ang="0">
                      <a:pos x="358" y="180"/>
                    </a:cxn>
                    <a:cxn ang="0">
                      <a:pos x="406" y="240"/>
                    </a:cxn>
                    <a:cxn ang="0">
                      <a:pos x="505" y="184"/>
                    </a:cxn>
                    <a:cxn ang="0">
                      <a:pos x="514" y="118"/>
                    </a:cxn>
                    <a:cxn ang="0">
                      <a:pos x="552" y="69"/>
                    </a:cxn>
                    <a:cxn ang="0">
                      <a:pos x="589" y="13"/>
                    </a:cxn>
                    <a:cxn ang="0">
                      <a:pos x="615" y="16"/>
                    </a:cxn>
                    <a:cxn ang="0">
                      <a:pos x="600" y="49"/>
                    </a:cxn>
                    <a:cxn ang="0">
                      <a:pos x="592" y="124"/>
                    </a:cxn>
                    <a:cxn ang="0">
                      <a:pos x="574" y="186"/>
                    </a:cxn>
                    <a:cxn ang="0">
                      <a:pos x="568" y="282"/>
                    </a:cxn>
                    <a:cxn ang="0">
                      <a:pos x="645" y="325"/>
                    </a:cxn>
                    <a:cxn ang="0">
                      <a:pos x="720" y="277"/>
                    </a:cxn>
                    <a:cxn ang="0">
                      <a:pos x="816" y="253"/>
                    </a:cxn>
                    <a:cxn ang="0">
                      <a:pos x="861" y="279"/>
                    </a:cxn>
                    <a:cxn ang="0">
                      <a:pos x="796" y="324"/>
                    </a:cxn>
                    <a:cxn ang="0">
                      <a:pos x="735" y="352"/>
                    </a:cxn>
                    <a:cxn ang="0">
                      <a:pos x="669" y="409"/>
                    </a:cxn>
                    <a:cxn ang="0">
                      <a:pos x="673" y="510"/>
                    </a:cxn>
                    <a:cxn ang="0">
                      <a:pos x="751" y="535"/>
                    </a:cxn>
                    <a:cxn ang="0">
                      <a:pos x="819" y="577"/>
                    </a:cxn>
                    <a:cxn ang="0">
                      <a:pos x="874" y="606"/>
                    </a:cxn>
                    <a:cxn ang="0">
                      <a:pos x="867" y="637"/>
                    </a:cxn>
                    <a:cxn ang="0">
                      <a:pos x="807" y="618"/>
                    </a:cxn>
                    <a:cxn ang="0">
                      <a:pos x="736" y="592"/>
                    </a:cxn>
                    <a:cxn ang="0">
                      <a:pos x="615" y="588"/>
                    </a:cxn>
                    <a:cxn ang="0">
                      <a:pos x="576" y="628"/>
                    </a:cxn>
                    <a:cxn ang="0">
                      <a:pos x="618" y="723"/>
                    </a:cxn>
                    <a:cxn ang="0">
                      <a:pos x="640" y="807"/>
                    </a:cxn>
                    <a:cxn ang="0">
                      <a:pos x="664" y="889"/>
                    </a:cxn>
                    <a:cxn ang="0">
                      <a:pos x="624" y="870"/>
                    </a:cxn>
                    <a:cxn ang="0">
                      <a:pos x="568" y="789"/>
                    </a:cxn>
                    <a:cxn ang="0">
                      <a:pos x="513" y="708"/>
                    </a:cxn>
                    <a:cxn ang="0">
                      <a:pos x="390" y="730"/>
                    </a:cxn>
                    <a:cxn ang="0">
                      <a:pos x="339" y="838"/>
                    </a:cxn>
                    <a:cxn ang="0">
                      <a:pos x="285" y="915"/>
                    </a:cxn>
                    <a:cxn ang="0">
                      <a:pos x="276" y="867"/>
                    </a:cxn>
                    <a:cxn ang="0">
                      <a:pos x="298" y="766"/>
                    </a:cxn>
                    <a:cxn ang="0">
                      <a:pos x="324" y="664"/>
                    </a:cxn>
                    <a:cxn ang="0">
                      <a:pos x="283" y="583"/>
                    </a:cxn>
                    <a:cxn ang="0">
                      <a:pos x="201" y="619"/>
                    </a:cxn>
                    <a:cxn ang="0">
                      <a:pos x="88" y="655"/>
                    </a:cxn>
                    <a:cxn ang="0">
                      <a:pos x="16" y="655"/>
                    </a:cxn>
                    <a:cxn ang="0">
                      <a:pos x="94" y="606"/>
                    </a:cxn>
                    <a:cxn ang="0">
                      <a:pos x="162" y="567"/>
                    </a:cxn>
                    <a:cxn ang="0">
                      <a:pos x="247" y="504"/>
                    </a:cxn>
                    <a:cxn ang="0">
                      <a:pos x="190" y="390"/>
                    </a:cxn>
                    <a:cxn ang="0">
                      <a:pos x="81" y="355"/>
                    </a:cxn>
                    <a:cxn ang="0">
                      <a:pos x="3" y="307"/>
                    </a:cxn>
                    <a:cxn ang="0">
                      <a:pos x="39" y="286"/>
                    </a:cxn>
                    <a:cxn ang="0">
                      <a:pos x="115" y="306"/>
                    </a:cxn>
                    <a:cxn ang="0">
                      <a:pos x="226" y="327"/>
                    </a:cxn>
                  </a:cxnLst>
                  <a:rect l="0" t="0" r="r" b="b"/>
                  <a:pathLst>
                    <a:path w="890" h="916">
                      <a:moveTo>
                        <a:pt x="279" y="334"/>
                      </a:moveTo>
                      <a:lnTo>
                        <a:pt x="292" y="312"/>
                      </a:lnTo>
                      <a:lnTo>
                        <a:pt x="307" y="292"/>
                      </a:lnTo>
                      <a:lnTo>
                        <a:pt x="324" y="276"/>
                      </a:lnTo>
                      <a:lnTo>
                        <a:pt x="313" y="255"/>
                      </a:lnTo>
                      <a:lnTo>
                        <a:pt x="307" y="234"/>
                      </a:lnTo>
                      <a:lnTo>
                        <a:pt x="288" y="202"/>
                      </a:lnTo>
                      <a:lnTo>
                        <a:pt x="274" y="181"/>
                      </a:lnTo>
                      <a:lnTo>
                        <a:pt x="261" y="159"/>
                      </a:lnTo>
                      <a:lnTo>
                        <a:pt x="256" y="139"/>
                      </a:lnTo>
                      <a:lnTo>
                        <a:pt x="256" y="118"/>
                      </a:lnTo>
                      <a:lnTo>
                        <a:pt x="247" y="91"/>
                      </a:lnTo>
                      <a:lnTo>
                        <a:pt x="237" y="70"/>
                      </a:lnTo>
                      <a:lnTo>
                        <a:pt x="226" y="46"/>
                      </a:lnTo>
                      <a:lnTo>
                        <a:pt x="225" y="24"/>
                      </a:lnTo>
                      <a:lnTo>
                        <a:pt x="232" y="10"/>
                      </a:lnTo>
                      <a:lnTo>
                        <a:pt x="247" y="9"/>
                      </a:lnTo>
                      <a:lnTo>
                        <a:pt x="259" y="21"/>
                      </a:lnTo>
                      <a:lnTo>
                        <a:pt x="270" y="46"/>
                      </a:lnTo>
                      <a:lnTo>
                        <a:pt x="280" y="61"/>
                      </a:lnTo>
                      <a:lnTo>
                        <a:pt x="298" y="82"/>
                      </a:lnTo>
                      <a:lnTo>
                        <a:pt x="309" y="88"/>
                      </a:lnTo>
                      <a:lnTo>
                        <a:pt x="315" y="99"/>
                      </a:lnTo>
                      <a:lnTo>
                        <a:pt x="322" y="118"/>
                      </a:lnTo>
                      <a:lnTo>
                        <a:pt x="330" y="141"/>
                      </a:lnTo>
                      <a:lnTo>
                        <a:pt x="339" y="160"/>
                      </a:lnTo>
                      <a:lnTo>
                        <a:pt x="358" y="180"/>
                      </a:lnTo>
                      <a:lnTo>
                        <a:pt x="379" y="205"/>
                      </a:lnTo>
                      <a:lnTo>
                        <a:pt x="399" y="225"/>
                      </a:lnTo>
                      <a:lnTo>
                        <a:pt x="406" y="240"/>
                      </a:lnTo>
                      <a:lnTo>
                        <a:pt x="474" y="241"/>
                      </a:lnTo>
                      <a:lnTo>
                        <a:pt x="495" y="208"/>
                      </a:lnTo>
                      <a:lnTo>
                        <a:pt x="505" y="184"/>
                      </a:lnTo>
                      <a:lnTo>
                        <a:pt x="507" y="160"/>
                      </a:lnTo>
                      <a:lnTo>
                        <a:pt x="510" y="141"/>
                      </a:lnTo>
                      <a:lnTo>
                        <a:pt x="514" y="118"/>
                      </a:lnTo>
                      <a:lnTo>
                        <a:pt x="529" y="94"/>
                      </a:lnTo>
                      <a:lnTo>
                        <a:pt x="540" y="85"/>
                      </a:lnTo>
                      <a:lnTo>
                        <a:pt x="552" y="69"/>
                      </a:lnTo>
                      <a:lnTo>
                        <a:pt x="561" y="45"/>
                      </a:lnTo>
                      <a:lnTo>
                        <a:pt x="571" y="27"/>
                      </a:lnTo>
                      <a:lnTo>
                        <a:pt x="589" y="13"/>
                      </a:lnTo>
                      <a:lnTo>
                        <a:pt x="604" y="0"/>
                      </a:lnTo>
                      <a:lnTo>
                        <a:pt x="613" y="6"/>
                      </a:lnTo>
                      <a:lnTo>
                        <a:pt x="615" y="16"/>
                      </a:lnTo>
                      <a:lnTo>
                        <a:pt x="606" y="27"/>
                      </a:lnTo>
                      <a:lnTo>
                        <a:pt x="603" y="34"/>
                      </a:lnTo>
                      <a:lnTo>
                        <a:pt x="600" y="49"/>
                      </a:lnTo>
                      <a:lnTo>
                        <a:pt x="600" y="79"/>
                      </a:lnTo>
                      <a:lnTo>
                        <a:pt x="600" y="103"/>
                      </a:lnTo>
                      <a:lnTo>
                        <a:pt x="592" y="124"/>
                      </a:lnTo>
                      <a:lnTo>
                        <a:pt x="583" y="145"/>
                      </a:lnTo>
                      <a:lnTo>
                        <a:pt x="576" y="162"/>
                      </a:lnTo>
                      <a:lnTo>
                        <a:pt x="574" y="186"/>
                      </a:lnTo>
                      <a:lnTo>
                        <a:pt x="574" y="216"/>
                      </a:lnTo>
                      <a:lnTo>
                        <a:pt x="568" y="244"/>
                      </a:lnTo>
                      <a:lnTo>
                        <a:pt x="568" y="282"/>
                      </a:lnTo>
                      <a:lnTo>
                        <a:pt x="588" y="300"/>
                      </a:lnTo>
                      <a:lnTo>
                        <a:pt x="607" y="325"/>
                      </a:lnTo>
                      <a:lnTo>
                        <a:pt x="645" y="325"/>
                      </a:lnTo>
                      <a:lnTo>
                        <a:pt x="678" y="312"/>
                      </a:lnTo>
                      <a:lnTo>
                        <a:pt x="697" y="292"/>
                      </a:lnTo>
                      <a:lnTo>
                        <a:pt x="720" y="277"/>
                      </a:lnTo>
                      <a:lnTo>
                        <a:pt x="777" y="274"/>
                      </a:lnTo>
                      <a:lnTo>
                        <a:pt x="801" y="265"/>
                      </a:lnTo>
                      <a:lnTo>
                        <a:pt x="816" y="253"/>
                      </a:lnTo>
                      <a:lnTo>
                        <a:pt x="859" y="252"/>
                      </a:lnTo>
                      <a:lnTo>
                        <a:pt x="865" y="265"/>
                      </a:lnTo>
                      <a:lnTo>
                        <a:pt x="861" y="279"/>
                      </a:lnTo>
                      <a:lnTo>
                        <a:pt x="843" y="288"/>
                      </a:lnTo>
                      <a:lnTo>
                        <a:pt x="819" y="300"/>
                      </a:lnTo>
                      <a:lnTo>
                        <a:pt x="796" y="324"/>
                      </a:lnTo>
                      <a:lnTo>
                        <a:pt x="786" y="334"/>
                      </a:lnTo>
                      <a:lnTo>
                        <a:pt x="765" y="343"/>
                      </a:lnTo>
                      <a:lnTo>
                        <a:pt x="735" y="352"/>
                      </a:lnTo>
                      <a:lnTo>
                        <a:pt x="714" y="367"/>
                      </a:lnTo>
                      <a:lnTo>
                        <a:pt x="687" y="390"/>
                      </a:lnTo>
                      <a:lnTo>
                        <a:pt x="669" y="409"/>
                      </a:lnTo>
                      <a:lnTo>
                        <a:pt x="649" y="420"/>
                      </a:lnTo>
                      <a:lnTo>
                        <a:pt x="648" y="481"/>
                      </a:lnTo>
                      <a:lnTo>
                        <a:pt x="673" y="510"/>
                      </a:lnTo>
                      <a:lnTo>
                        <a:pt x="703" y="526"/>
                      </a:lnTo>
                      <a:lnTo>
                        <a:pt x="730" y="531"/>
                      </a:lnTo>
                      <a:lnTo>
                        <a:pt x="751" y="535"/>
                      </a:lnTo>
                      <a:lnTo>
                        <a:pt x="777" y="549"/>
                      </a:lnTo>
                      <a:lnTo>
                        <a:pt x="795" y="567"/>
                      </a:lnTo>
                      <a:lnTo>
                        <a:pt x="819" y="577"/>
                      </a:lnTo>
                      <a:lnTo>
                        <a:pt x="846" y="583"/>
                      </a:lnTo>
                      <a:lnTo>
                        <a:pt x="861" y="592"/>
                      </a:lnTo>
                      <a:lnTo>
                        <a:pt x="874" y="606"/>
                      </a:lnTo>
                      <a:lnTo>
                        <a:pt x="889" y="621"/>
                      </a:lnTo>
                      <a:lnTo>
                        <a:pt x="888" y="634"/>
                      </a:lnTo>
                      <a:lnTo>
                        <a:pt x="867" y="637"/>
                      </a:lnTo>
                      <a:lnTo>
                        <a:pt x="853" y="631"/>
                      </a:lnTo>
                      <a:lnTo>
                        <a:pt x="832" y="618"/>
                      </a:lnTo>
                      <a:lnTo>
                        <a:pt x="807" y="618"/>
                      </a:lnTo>
                      <a:lnTo>
                        <a:pt x="780" y="618"/>
                      </a:lnTo>
                      <a:lnTo>
                        <a:pt x="759" y="615"/>
                      </a:lnTo>
                      <a:lnTo>
                        <a:pt x="736" y="592"/>
                      </a:lnTo>
                      <a:lnTo>
                        <a:pt x="718" y="588"/>
                      </a:lnTo>
                      <a:lnTo>
                        <a:pt x="684" y="588"/>
                      </a:lnTo>
                      <a:lnTo>
                        <a:pt x="615" y="588"/>
                      </a:lnTo>
                      <a:lnTo>
                        <a:pt x="604" y="606"/>
                      </a:lnTo>
                      <a:lnTo>
                        <a:pt x="589" y="621"/>
                      </a:lnTo>
                      <a:lnTo>
                        <a:pt x="576" y="628"/>
                      </a:lnTo>
                      <a:lnTo>
                        <a:pt x="580" y="666"/>
                      </a:lnTo>
                      <a:lnTo>
                        <a:pt x="600" y="702"/>
                      </a:lnTo>
                      <a:lnTo>
                        <a:pt x="618" y="723"/>
                      </a:lnTo>
                      <a:lnTo>
                        <a:pt x="630" y="753"/>
                      </a:lnTo>
                      <a:lnTo>
                        <a:pt x="631" y="787"/>
                      </a:lnTo>
                      <a:lnTo>
                        <a:pt x="640" y="807"/>
                      </a:lnTo>
                      <a:lnTo>
                        <a:pt x="654" y="838"/>
                      </a:lnTo>
                      <a:lnTo>
                        <a:pt x="664" y="862"/>
                      </a:lnTo>
                      <a:lnTo>
                        <a:pt x="664" y="889"/>
                      </a:lnTo>
                      <a:lnTo>
                        <a:pt x="654" y="898"/>
                      </a:lnTo>
                      <a:lnTo>
                        <a:pt x="642" y="898"/>
                      </a:lnTo>
                      <a:lnTo>
                        <a:pt x="624" y="870"/>
                      </a:lnTo>
                      <a:lnTo>
                        <a:pt x="612" y="837"/>
                      </a:lnTo>
                      <a:lnTo>
                        <a:pt x="583" y="808"/>
                      </a:lnTo>
                      <a:lnTo>
                        <a:pt x="568" y="789"/>
                      </a:lnTo>
                      <a:lnTo>
                        <a:pt x="556" y="760"/>
                      </a:lnTo>
                      <a:lnTo>
                        <a:pt x="549" y="738"/>
                      </a:lnTo>
                      <a:lnTo>
                        <a:pt x="513" y="708"/>
                      </a:lnTo>
                      <a:lnTo>
                        <a:pt x="489" y="682"/>
                      </a:lnTo>
                      <a:lnTo>
                        <a:pt x="415" y="684"/>
                      </a:lnTo>
                      <a:lnTo>
                        <a:pt x="390" y="730"/>
                      </a:lnTo>
                      <a:lnTo>
                        <a:pt x="372" y="759"/>
                      </a:lnTo>
                      <a:lnTo>
                        <a:pt x="361" y="798"/>
                      </a:lnTo>
                      <a:lnTo>
                        <a:pt x="339" y="838"/>
                      </a:lnTo>
                      <a:lnTo>
                        <a:pt x="316" y="874"/>
                      </a:lnTo>
                      <a:lnTo>
                        <a:pt x="294" y="907"/>
                      </a:lnTo>
                      <a:lnTo>
                        <a:pt x="285" y="915"/>
                      </a:lnTo>
                      <a:lnTo>
                        <a:pt x="268" y="909"/>
                      </a:lnTo>
                      <a:lnTo>
                        <a:pt x="268" y="894"/>
                      </a:lnTo>
                      <a:lnTo>
                        <a:pt x="276" y="867"/>
                      </a:lnTo>
                      <a:lnTo>
                        <a:pt x="291" y="837"/>
                      </a:lnTo>
                      <a:lnTo>
                        <a:pt x="294" y="790"/>
                      </a:lnTo>
                      <a:lnTo>
                        <a:pt x="298" y="766"/>
                      </a:lnTo>
                      <a:lnTo>
                        <a:pt x="313" y="744"/>
                      </a:lnTo>
                      <a:lnTo>
                        <a:pt x="319" y="699"/>
                      </a:lnTo>
                      <a:lnTo>
                        <a:pt x="324" y="664"/>
                      </a:lnTo>
                      <a:lnTo>
                        <a:pt x="336" y="637"/>
                      </a:lnTo>
                      <a:lnTo>
                        <a:pt x="309" y="609"/>
                      </a:lnTo>
                      <a:lnTo>
                        <a:pt x="283" y="583"/>
                      </a:lnTo>
                      <a:lnTo>
                        <a:pt x="271" y="577"/>
                      </a:lnTo>
                      <a:lnTo>
                        <a:pt x="231" y="601"/>
                      </a:lnTo>
                      <a:lnTo>
                        <a:pt x="201" y="619"/>
                      </a:lnTo>
                      <a:lnTo>
                        <a:pt x="162" y="633"/>
                      </a:lnTo>
                      <a:lnTo>
                        <a:pt x="118" y="640"/>
                      </a:lnTo>
                      <a:lnTo>
                        <a:pt x="88" y="655"/>
                      </a:lnTo>
                      <a:lnTo>
                        <a:pt x="63" y="666"/>
                      </a:lnTo>
                      <a:lnTo>
                        <a:pt x="27" y="666"/>
                      </a:lnTo>
                      <a:lnTo>
                        <a:pt x="16" y="655"/>
                      </a:lnTo>
                      <a:lnTo>
                        <a:pt x="30" y="642"/>
                      </a:lnTo>
                      <a:lnTo>
                        <a:pt x="67" y="628"/>
                      </a:lnTo>
                      <a:lnTo>
                        <a:pt x="94" y="606"/>
                      </a:lnTo>
                      <a:lnTo>
                        <a:pt x="120" y="588"/>
                      </a:lnTo>
                      <a:lnTo>
                        <a:pt x="136" y="576"/>
                      </a:lnTo>
                      <a:lnTo>
                        <a:pt x="162" y="567"/>
                      </a:lnTo>
                      <a:lnTo>
                        <a:pt x="204" y="531"/>
                      </a:lnTo>
                      <a:lnTo>
                        <a:pt x="231" y="510"/>
                      </a:lnTo>
                      <a:lnTo>
                        <a:pt x="247" y="504"/>
                      </a:lnTo>
                      <a:lnTo>
                        <a:pt x="250" y="429"/>
                      </a:lnTo>
                      <a:lnTo>
                        <a:pt x="204" y="396"/>
                      </a:lnTo>
                      <a:lnTo>
                        <a:pt x="190" y="390"/>
                      </a:lnTo>
                      <a:lnTo>
                        <a:pt x="129" y="385"/>
                      </a:lnTo>
                      <a:lnTo>
                        <a:pt x="105" y="369"/>
                      </a:lnTo>
                      <a:lnTo>
                        <a:pt x="81" y="355"/>
                      </a:lnTo>
                      <a:lnTo>
                        <a:pt x="63" y="345"/>
                      </a:lnTo>
                      <a:lnTo>
                        <a:pt x="34" y="339"/>
                      </a:lnTo>
                      <a:lnTo>
                        <a:pt x="3" y="307"/>
                      </a:lnTo>
                      <a:lnTo>
                        <a:pt x="0" y="291"/>
                      </a:lnTo>
                      <a:lnTo>
                        <a:pt x="9" y="285"/>
                      </a:lnTo>
                      <a:lnTo>
                        <a:pt x="39" y="286"/>
                      </a:lnTo>
                      <a:lnTo>
                        <a:pt x="67" y="301"/>
                      </a:lnTo>
                      <a:lnTo>
                        <a:pt x="85" y="304"/>
                      </a:lnTo>
                      <a:lnTo>
                        <a:pt x="115" y="306"/>
                      </a:lnTo>
                      <a:lnTo>
                        <a:pt x="148" y="318"/>
                      </a:lnTo>
                      <a:lnTo>
                        <a:pt x="165" y="324"/>
                      </a:lnTo>
                      <a:lnTo>
                        <a:pt x="226" y="327"/>
                      </a:lnTo>
                      <a:lnTo>
                        <a:pt x="258" y="334"/>
                      </a:lnTo>
                      <a:lnTo>
                        <a:pt x="279" y="334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184337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1652588" y="1806575"/>
            <a:ext cx="7391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4338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3559175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dt" sz="half" idx="10"/>
          </p:nvPr>
        </p:nvSpPr>
        <p:spPr>
          <a:xfrm>
            <a:off x="1524000" y="6350000"/>
            <a:ext cx="1724025" cy="457200"/>
          </a:xfrm>
        </p:spPr>
        <p:txBody>
          <a:bodyPr anchor="b"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643313" y="6350000"/>
            <a:ext cx="3449637" cy="457200"/>
          </a:xfrm>
        </p:spPr>
        <p:txBody>
          <a:bodyPr anchor="b"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91400" y="6350000"/>
            <a:ext cx="1724025" cy="457200"/>
          </a:xfrm>
        </p:spPr>
        <p:txBody>
          <a:bodyPr anchor="b"/>
          <a:lstStyle>
            <a:lvl1pPr>
              <a:defRPr smtClean="0"/>
            </a:lvl1pPr>
          </a:lstStyle>
          <a:p>
            <a:pPr>
              <a:defRPr/>
            </a:pPr>
            <a:fld id="{8C9EE6A6-6F8A-4549-BED0-E26957A448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CD9B4-FACC-49ED-B0CC-2A8A31903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9313" y="304800"/>
            <a:ext cx="19065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9550" y="304800"/>
            <a:ext cx="5567363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AF662-C724-4DAA-9E9D-1C2C9C654C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782B2-3748-4602-BC1C-6BF1CAA23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9A02D-C12B-42BC-ADE2-BB7B824F38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9550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925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8E56B-0E50-4997-BC9D-205F5537E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1A4CD-AD8D-4AF7-B4EB-2497CB492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6AA83-6788-4140-9BD8-84F5791E61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6CBE9-1463-42A9-8D49-936011BA6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AFC70-560A-4116-87C4-26E868327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1195B-975D-4E38-A4F4-20C73FAFE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0" y="0"/>
              <a:ext cx="926" cy="4319"/>
              <a:chOff x="0" y="0"/>
              <a:chExt cx="926" cy="4319"/>
            </a:xfrm>
          </p:grpSpPr>
          <p:sp>
            <p:nvSpPr>
              <p:cNvPr id="183300" name="Rectangle 4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923" cy="431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pic>
            <p:nvPicPr>
              <p:cNvPr id="2065" name="Picture 5"/>
              <p:cNvPicPr>
                <a:picLocks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ltGray">
              <a:xfrm>
                <a:off x="6" y="31"/>
                <a:ext cx="920" cy="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3302" name="Freeform 6"/>
              <p:cNvSpPr>
                <a:spLocks/>
              </p:cNvSpPr>
              <p:nvPr/>
            </p:nvSpPr>
            <p:spPr bwMode="ltGray">
              <a:xfrm>
                <a:off x="6" y="1023"/>
                <a:ext cx="890" cy="916"/>
              </a:xfrm>
              <a:custGeom>
                <a:avLst/>
                <a:gdLst/>
                <a:ahLst/>
                <a:cxnLst>
                  <a:cxn ang="0">
                    <a:pos x="307" y="292"/>
                  </a:cxn>
                  <a:cxn ang="0">
                    <a:pos x="307" y="234"/>
                  </a:cxn>
                  <a:cxn ang="0">
                    <a:pos x="261" y="159"/>
                  </a:cxn>
                  <a:cxn ang="0">
                    <a:pos x="247" y="91"/>
                  </a:cxn>
                  <a:cxn ang="0">
                    <a:pos x="225" y="24"/>
                  </a:cxn>
                  <a:cxn ang="0">
                    <a:pos x="259" y="21"/>
                  </a:cxn>
                  <a:cxn ang="0">
                    <a:pos x="298" y="82"/>
                  </a:cxn>
                  <a:cxn ang="0">
                    <a:pos x="322" y="118"/>
                  </a:cxn>
                  <a:cxn ang="0">
                    <a:pos x="358" y="180"/>
                  </a:cxn>
                  <a:cxn ang="0">
                    <a:pos x="406" y="240"/>
                  </a:cxn>
                  <a:cxn ang="0">
                    <a:pos x="505" y="184"/>
                  </a:cxn>
                  <a:cxn ang="0">
                    <a:pos x="514" y="118"/>
                  </a:cxn>
                  <a:cxn ang="0">
                    <a:pos x="552" y="69"/>
                  </a:cxn>
                  <a:cxn ang="0">
                    <a:pos x="589" y="13"/>
                  </a:cxn>
                  <a:cxn ang="0">
                    <a:pos x="615" y="16"/>
                  </a:cxn>
                  <a:cxn ang="0">
                    <a:pos x="600" y="49"/>
                  </a:cxn>
                  <a:cxn ang="0">
                    <a:pos x="592" y="124"/>
                  </a:cxn>
                  <a:cxn ang="0">
                    <a:pos x="574" y="186"/>
                  </a:cxn>
                  <a:cxn ang="0">
                    <a:pos x="568" y="282"/>
                  </a:cxn>
                  <a:cxn ang="0">
                    <a:pos x="645" y="325"/>
                  </a:cxn>
                  <a:cxn ang="0">
                    <a:pos x="720" y="277"/>
                  </a:cxn>
                  <a:cxn ang="0">
                    <a:pos x="816" y="253"/>
                  </a:cxn>
                  <a:cxn ang="0">
                    <a:pos x="861" y="279"/>
                  </a:cxn>
                  <a:cxn ang="0">
                    <a:pos x="796" y="324"/>
                  </a:cxn>
                  <a:cxn ang="0">
                    <a:pos x="735" y="352"/>
                  </a:cxn>
                  <a:cxn ang="0">
                    <a:pos x="669" y="409"/>
                  </a:cxn>
                  <a:cxn ang="0">
                    <a:pos x="673" y="510"/>
                  </a:cxn>
                  <a:cxn ang="0">
                    <a:pos x="751" y="535"/>
                  </a:cxn>
                  <a:cxn ang="0">
                    <a:pos x="819" y="577"/>
                  </a:cxn>
                  <a:cxn ang="0">
                    <a:pos x="874" y="606"/>
                  </a:cxn>
                  <a:cxn ang="0">
                    <a:pos x="867" y="637"/>
                  </a:cxn>
                  <a:cxn ang="0">
                    <a:pos x="807" y="618"/>
                  </a:cxn>
                  <a:cxn ang="0">
                    <a:pos x="736" y="592"/>
                  </a:cxn>
                  <a:cxn ang="0">
                    <a:pos x="615" y="588"/>
                  </a:cxn>
                  <a:cxn ang="0">
                    <a:pos x="576" y="628"/>
                  </a:cxn>
                  <a:cxn ang="0">
                    <a:pos x="618" y="723"/>
                  </a:cxn>
                  <a:cxn ang="0">
                    <a:pos x="640" y="807"/>
                  </a:cxn>
                  <a:cxn ang="0">
                    <a:pos x="664" y="889"/>
                  </a:cxn>
                  <a:cxn ang="0">
                    <a:pos x="624" y="870"/>
                  </a:cxn>
                  <a:cxn ang="0">
                    <a:pos x="568" y="789"/>
                  </a:cxn>
                  <a:cxn ang="0">
                    <a:pos x="513" y="708"/>
                  </a:cxn>
                  <a:cxn ang="0">
                    <a:pos x="390" y="730"/>
                  </a:cxn>
                  <a:cxn ang="0">
                    <a:pos x="339" y="838"/>
                  </a:cxn>
                  <a:cxn ang="0">
                    <a:pos x="285" y="915"/>
                  </a:cxn>
                  <a:cxn ang="0">
                    <a:pos x="276" y="867"/>
                  </a:cxn>
                  <a:cxn ang="0">
                    <a:pos x="298" y="766"/>
                  </a:cxn>
                  <a:cxn ang="0">
                    <a:pos x="324" y="664"/>
                  </a:cxn>
                  <a:cxn ang="0">
                    <a:pos x="283" y="583"/>
                  </a:cxn>
                  <a:cxn ang="0">
                    <a:pos x="201" y="619"/>
                  </a:cxn>
                  <a:cxn ang="0">
                    <a:pos x="88" y="655"/>
                  </a:cxn>
                  <a:cxn ang="0">
                    <a:pos x="16" y="655"/>
                  </a:cxn>
                  <a:cxn ang="0">
                    <a:pos x="94" y="606"/>
                  </a:cxn>
                  <a:cxn ang="0">
                    <a:pos x="162" y="567"/>
                  </a:cxn>
                  <a:cxn ang="0">
                    <a:pos x="247" y="504"/>
                  </a:cxn>
                  <a:cxn ang="0">
                    <a:pos x="190" y="390"/>
                  </a:cxn>
                  <a:cxn ang="0">
                    <a:pos x="81" y="355"/>
                  </a:cxn>
                  <a:cxn ang="0">
                    <a:pos x="3" y="307"/>
                  </a:cxn>
                  <a:cxn ang="0">
                    <a:pos x="39" y="286"/>
                  </a:cxn>
                  <a:cxn ang="0">
                    <a:pos x="115" y="306"/>
                  </a:cxn>
                  <a:cxn ang="0">
                    <a:pos x="226" y="327"/>
                  </a:cxn>
                </a:cxnLst>
                <a:rect l="0" t="0" r="r" b="b"/>
                <a:pathLst>
                  <a:path w="890" h="916">
                    <a:moveTo>
                      <a:pt x="279" y="334"/>
                    </a:moveTo>
                    <a:lnTo>
                      <a:pt x="292" y="312"/>
                    </a:lnTo>
                    <a:lnTo>
                      <a:pt x="307" y="292"/>
                    </a:lnTo>
                    <a:lnTo>
                      <a:pt x="324" y="276"/>
                    </a:lnTo>
                    <a:lnTo>
                      <a:pt x="313" y="255"/>
                    </a:lnTo>
                    <a:lnTo>
                      <a:pt x="307" y="234"/>
                    </a:lnTo>
                    <a:lnTo>
                      <a:pt x="288" y="202"/>
                    </a:lnTo>
                    <a:lnTo>
                      <a:pt x="274" y="181"/>
                    </a:lnTo>
                    <a:lnTo>
                      <a:pt x="261" y="159"/>
                    </a:lnTo>
                    <a:lnTo>
                      <a:pt x="256" y="139"/>
                    </a:lnTo>
                    <a:lnTo>
                      <a:pt x="256" y="118"/>
                    </a:lnTo>
                    <a:lnTo>
                      <a:pt x="247" y="91"/>
                    </a:lnTo>
                    <a:lnTo>
                      <a:pt x="237" y="70"/>
                    </a:lnTo>
                    <a:lnTo>
                      <a:pt x="226" y="46"/>
                    </a:lnTo>
                    <a:lnTo>
                      <a:pt x="225" y="24"/>
                    </a:lnTo>
                    <a:lnTo>
                      <a:pt x="232" y="10"/>
                    </a:lnTo>
                    <a:lnTo>
                      <a:pt x="247" y="9"/>
                    </a:lnTo>
                    <a:lnTo>
                      <a:pt x="259" y="21"/>
                    </a:lnTo>
                    <a:lnTo>
                      <a:pt x="270" y="46"/>
                    </a:lnTo>
                    <a:lnTo>
                      <a:pt x="280" y="61"/>
                    </a:lnTo>
                    <a:lnTo>
                      <a:pt x="298" y="82"/>
                    </a:lnTo>
                    <a:lnTo>
                      <a:pt x="309" y="88"/>
                    </a:lnTo>
                    <a:lnTo>
                      <a:pt x="315" y="99"/>
                    </a:lnTo>
                    <a:lnTo>
                      <a:pt x="322" y="118"/>
                    </a:lnTo>
                    <a:lnTo>
                      <a:pt x="330" y="141"/>
                    </a:lnTo>
                    <a:lnTo>
                      <a:pt x="339" y="160"/>
                    </a:lnTo>
                    <a:lnTo>
                      <a:pt x="358" y="180"/>
                    </a:lnTo>
                    <a:lnTo>
                      <a:pt x="379" y="205"/>
                    </a:lnTo>
                    <a:lnTo>
                      <a:pt x="399" y="225"/>
                    </a:lnTo>
                    <a:lnTo>
                      <a:pt x="406" y="240"/>
                    </a:lnTo>
                    <a:lnTo>
                      <a:pt x="474" y="241"/>
                    </a:lnTo>
                    <a:lnTo>
                      <a:pt x="495" y="208"/>
                    </a:lnTo>
                    <a:lnTo>
                      <a:pt x="505" y="184"/>
                    </a:lnTo>
                    <a:lnTo>
                      <a:pt x="507" y="160"/>
                    </a:lnTo>
                    <a:lnTo>
                      <a:pt x="510" y="141"/>
                    </a:lnTo>
                    <a:lnTo>
                      <a:pt x="514" y="118"/>
                    </a:lnTo>
                    <a:lnTo>
                      <a:pt x="529" y="94"/>
                    </a:lnTo>
                    <a:lnTo>
                      <a:pt x="540" y="85"/>
                    </a:lnTo>
                    <a:lnTo>
                      <a:pt x="552" y="69"/>
                    </a:lnTo>
                    <a:lnTo>
                      <a:pt x="561" y="45"/>
                    </a:lnTo>
                    <a:lnTo>
                      <a:pt x="571" y="27"/>
                    </a:lnTo>
                    <a:lnTo>
                      <a:pt x="589" y="13"/>
                    </a:lnTo>
                    <a:lnTo>
                      <a:pt x="604" y="0"/>
                    </a:lnTo>
                    <a:lnTo>
                      <a:pt x="613" y="6"/>
                    </a:lnTo>
                    <a:lnTo>
                      <a:pt x="615" y="16"/>
                    </a:lnTo>
                    <a:lnTo>
                      <a:pt x="606" y="27"/>
                    </a:lnTo>
                    <a:lnTo>
                      <a:pt x="603" y="34"/>
                    </a:lnTo>
                    <a:lnTo>
                      <a:pt x="600" y="49"/>
                    </a:lnTo>
                    <a:lnTo>
                      <a:pt x="600" y="79"/>
                    </a:lnTo>
                    <a:lnTo>
                      <a:pt x="600" y="103"/>
                    </a:lnTo>
                    <a:lnTo>
                      <a:pt x="592" y="124"/>
                    </a:lnTo>
                    <a:lnTo>
                      <a:pt x="583" y="145"/>
                    </a:lnTo>
                    <a:lnTo>
                      <a:pt x="576" y="162"/>
                    </a:lnTo>
                    <a:lnTo>
                      <a:pt x="574" y="186"/>
                    </a:lnTo>
                    <a:lnTo>
                      <a:pt x="574" y="216"/>
                    </a:lnTo>
                    <a:lnTo>
                      <a:pt x="568" y="244"/>
                    </a:lnTo>
                    <a:lnTo>
                      <a:pt x="568" y="282"/>
                    </a:lnTo>
                    <a:lnTo>
                      <a:pt x="588" y="300"/>
                    </a:lnTo>
                    <a:lnTo>
                      <a:pt x="607" y="325"/>
                    </a:lnTo>
                    <a:lnTo>
                      <a:pt x="645" y="325"/>
                    </a:lnTo>
                    <a:lnTo>
                      <a:pt x="678" y="312"/>
                    </a:lnTo>
                    <a:lnTo>
                      <a:pt x="697" y="292"/>
                    </a:lnTo>
                    <a:lnTo>
                      <a:pt x="720" y="277"/>
                    </a:lnTo>
                    <a:lnTo>
                      <a:pt x="777" y="274"/>
                    </a:lnTo>
                    <a:lnTo>
                      <a:pt x="801" y="265"/>
                    </a:lnTo>
                    <a:lnTo>
                      <a:pt x="816" y="253"/>
                    </a:lnTo>
                    <a:lnTo>
                      <a:pt x="859" y="252"/>
                    </a:lnTo>
                    <a:lnTo>
                      <a:pt x="865" y="265"/>
                    </a:lnTo>
                    <a:lnTo>
                      <a:pt x="861" y="279"/>
                    </a:lnTo>
                    <a:lnTo>
                      <a:pt x="843" y="288"/>
                    </a:lnTo>
                    <a:lnTo>
                      <a:pt x="819" y="300"/>
                    </a:lnTo>
                    <a:lnTo>
                      <a:pt x="796" y="324"/>
                    </a:lnTo>
                    <a:lnTo>
                      <a:pt x="786" y="334"/>
                    </a:lnTo>
                    <a:lnTo>
                      <a:pt x="765" y="343"/>
                    </a:lnTo>
                    <a:lnTo>
                      <a:pt x="735" y="352"/>
                    </a:lnTo>
                    <a:lnTo>
                      <a:pt x="714" y="367"/>
                    </a:lnTo>
                    <a:lnTo>
                      <a:pt x="687" y="390"/>
                    </a:lnTo>
                    <a:lnTo>
                      <a:pt x="669" y="409"/>
                    </a:lnTo>
                    <a:lnTo>
                      <a:pt x="649" y="420"/>
                    </a:lnTo>
                    <a:lnTo>
                      <a:pt x="648" y="481"/>
                    </a:lnTo>
                    <a:lnTo>
                      <a:pt x="673" y="510"/>
                    </a:lnTo>
                    <a:lnTo>
                      <a:pt x="703" y="526"/>
                    </a:lnTo>
                    <a:lnTo>
                      <a:pt x="730" y="531"/>
                    </a:lnTo>
                    <a:lnTo>
                      <a:pt x="751" y="535"/>
                    </a:lnTo>
                    <a:lnTo>
                      <a:pt x="777" y="549"/>
                    </a:lnTo>
                    <a:lnTo>
                      <a:pt x="795" y="567"/>
                    </a:lnTo>
                    <a:lnTo>
                      <a:pt x="819" y="577"/>
                    </a:lnTo>
                    <a:lnTo>
                      <a:pt x="846" y="583"/>
                    </a:lnTo>
                    <a:lnTo>
                      <a:pt x="861" y="592"/>
                    </a:lnTo>
                    <a:lnTo>
                      <a:pt x="874" y="606"/>
                    </a:lnTo>
                    <a:lnTo>
                      <a:pt x="889" y="621"/>
                    </a:lnTo>
                    <a:lnTo>
                      <a:pt x="888" y="634"/>
                    </a:lnTo>
                    <a:lnTo>
                      <a:pt x="867" y="637"/>
                    </a:lnTo>
                    <a:lnTo>
                      <a:pt x="853" y="631"/>
                    </a:lnTo>
                    <a:lnTo>
                      <a:pt x="832" y="618"/>
                    </a:lnTo>
                    <a:lnTo>
                      <a:pt x="807" y="618"/>
                    </a:lnTo>
                    <a:lnTo>
                      <a:pt x="780" y="618"/>
                    </a:lnTo>
                    <a:lnTo>
                      <a:pt x="759" y="615"/>
                    </a:lnTo>
                    <a:lnTo>
                      <a:pt x="736" y="592"/>
                    </a:lnTo>
                    <a:lnTo>
                      <a:pt x="718" y="588"/>
                    </a:lnTo>
                    <a:lnTo>
                      <a:pt x="684" y="588"/>
                    </a:lnTo>
                    <a:lnTo>
                      <a:pt x="615" y="588"/>
                    </a:lnTo>
                    <a:lnTo>
                      <a:pt x="604" y="606"/>
                    </a:lnTo>
                    <a:lnTo>
                      <a:pt x="589" y="621"/>
                    </a:lnTo>
                    <a:lnTo>
                      <a:pt x="576" y="628"/>
                    </a:lnTo>
                    <a:lnTo>
                      <a:pt x="580" y="666"/>
                    </a:lnTo>
                    <a:lnTo>
                      <a:pt x="600" y="702"/>
                    </a:lnTo>
                    <a:lnTo>
                      <a:pt x="618" y="723"/>
                    </a:lnTo>
                    <a:lnTo>
                      <a:pt x="630" y="753"/>
                    </a:lnTo>
                    <a:lnTo>
                      <a:pt x="631" y="787"/>
                    </a:lnTo>
                    <a:lnTo>
                      <a:pt x="640" y="807"/>
                    </a:lnTo>
                    <a:lnTo>
                      <a:pt x="654" y="838"/>
                    </a:lnTo>
                    <a:lnTo>
                      <a:pt x="664" y="862"/>
                    </a:lnTo>
                    <a:lnTo>
                      <a:pt x="664" y="889"/>
                    </a:lnTo>
                    <a:lnTo>
                      <a:pt x="654" y="898"/>
                    </a:lnTo>
                    <a:lnTo>
                      <a:pt x="642" y="898"/>
                    </a:lnTo>
                    <a:lnTo>
                      <a:pt x="624" y="870"/>
                    </a:lnTo>
                    <a:lnTo>
                      <a:pt x="612" y="837"/>
                    </a:lnTo>
                    <a:lnTo>
                      <a:pt x="583" y="808"/>
                    </a:lnTo>
                    <a:lnTo>
                      <a:pt x="568" y="789"/>
                    </a:lnTo>
                    <a:lnTo>
                      <a:pt x="556" y="760"/>
                    </a:lnTo>
                    <a:lnTo>
                      <a:pt x="549" y="738"/>
                    </a:lnTo>
                    <a:lnTo>
                      <a:pt x="513" y="708"/>
                    </a:lnTo>
                    <a:lnTo>
                      <a:pt x="489" y="682"/>
                    </a:lnTo>
                    <a:lnTo>
                      <a:pt x="415" y="684"/>
                    </a:lnTo>
                    <a:lnTo>
                      <a:pt x="390" y="730"/>
                    </a:lnTo>
                    <a:lnTo>
                      <a:pt x="372" y="759"/>
                    </a:lnTo>
                    <a:lnTo>
                      <a:pt x="361" y="798"/>
                    </a:lnTo>
                    <a:lnTo>
                      <a:pt x="339" y="838"/>
                    </a:lnTo>
                    <a:lnTo>
                      <a:pt x="316" y="874"/>
                    </a:lnTo>
                    <a:lnTo>
                      <a:pt x="294" y="907"/>
                    </a:lnTo>
                    <a:lnTo>
                      <a:pt x="285" y="915"/>
                    </a:lnTo>
                    <a:lnTo>
                      <a:pt x="268" y="909"/>
                    </a:lnTo>
                    <a:lnTo>
                      <a:pt x="268" y="894"/>
                    </a:lnTo>
                    <a:lnTo>
                      <a:pt x="276" y="867"/>
                    </a:lnTo>
                    <a:lnTo>
                      <a:pt x="291" y="837"/>
                    </a:lnTo>
                    <a:lnTo>
                      <a:pt x="294" y="790"/>
                    </a:lnTo>
                    <a:lnTo>
                      <a:pt x="298" y="766"/>
                    </a:lnTo>
                    <a:lnTo>
                      <a:pt x="313" y="744"/>
                    </a:lnTo>
                    <a:lnTo>
                      <a:pt x="319" y="699"/>
                    </a:lnTo>
                    <a:lnTo>
                      <a:pt x="324" y="664"/>
                    </a:lnTo>
                    <a:lnTo>
                      <a:pt x="336" y="637"/>
                    </a:lnTo>
                    <a:lnTo>
                      <a:pt x="309" y="609"/>
                    </a:lnTo>
                    <a:lnTo>
                      <a:pt x="283" y="583"/>
                    </a:lnTo>
                    <a:lnTo>
                      <a:pt x="271" y="577"/>
                    </a:lnTo>
                    <a:lnTo>
                      <a:pt x="231" y="601"/>
                    </a:lnTo>
                    <a:lnTo>
                      <a:pt x="201" y="619"/>
                    </a:lnTo>
                    <a:lnTo>
                      <a:pt x="162" y="633"/>
                    </a:lnTo>
                    <a:lnTo>
                      <a:pt x="118" y="640"/>
                    </a:lnTo>
                    <a:lnTo>
                      <a:pt x="88" y="655"/>
                    </a:lnTo>
                    <a:lnTo>
                      <a:pt x="63" y="666"/>
                    </a:lnTo>
                    <a:lnTo>
                      <a:pt x="27" y="666"/>
                    </a:lnTo>
                    <a:lnTo>
                      <a:pt x="16" y="655"/>
                    </a:lnTo>
                    <a:lnTo>
                      <a:pt x="30" y="642"/>
                    </a:lnTo>
                    <a:lnTo>
                      <a:pt x="67" y="628"/>
                    </a:lnTo>
                    <a:lnTo>
                      <a:pt x="94" y="606"/>
                    </a:lnTo>
                    <a:lnTo>
                      <a:pt x="120" y="588"/>
                    </a:lnTo>
                    <a:lnTo>
                      <a:pt x="136" y="576"/>
                    </a:lnTo>
                    <a:lnTo>
                      <a:pt x="162" y="567"/>
                    </a:lnTo>
                    <a:lnTo>
                      <a:pt x="204" y="531"/>
                    </a:lnTo>
                    <a:lnTo>
                      <a:pt x="231" y="510"/>
                    </a:lnTo>
                    <a:lnTo>
                      <a:pt x="247" y="504"/>
                    </a:lnTo>
                    <a:lnTo>
                      <a:pt x="250" y="429"/>
                    </a:lnTo>
                    <a:lnTo>
                      <a:pt x="204" y="396"/>
                    </a:lnTo>
                    <a:lnTo>
                      <a:pt x="190" y="390"/>
                    </a:lnTo>
                    <a:lnTo>
                      <a:pt x="129" y="385"/>
                    </a:lnTo>
                    <a:lnTo>
                      <a:pt x="105" y="369"/>
                    </a:lnTo>
                    <a:lnTo>
                      <a:pt x="81" y="355"/>
                    </a:lnTo>
                    <a:lnTo>
                      <a:pt x="63" y="345"/>
                    </a:lnTo>
                    <a:lnTo>
                      <a:pt x="34" y="339"/>
                    </a:lnTo>
                    <a:lnTo>
                      <a:pt x="3" y="307"/>
                    </a:lnTo>
                    <a:lnTo>
                      <a:pt x="0" y="291"/>
                    </a:lnTo>
                    <a:lnTo>
                      <a:pt x="9" y="285"/>
                    </a:lnTo>
                    <a:lnTo>
                      <a:pt x="39" y="286"/>
                    </a:lnTo>
                    <a:lnTo>
                      <a:pt x="67" y="301"/>
                    </a:lnTo>
                    <a:lnTo>
                      <a:pt x="85" y="304"/>
                    </a:lnTo>
                    <a:lnTo>
                      <a:pt x="115" y="306"/>
                    </a:lnTo>
                    <a:lnTo>
                      <a:pt x="148" y="318"/>
                    </a:lnTo>
                    <a:lnTo>
                      <a:pt x="165" y="324"/>
                    </a:lnTo>
                    <a:lnTo>
                      <a:pt x="226" y="327"/>
                    </a:lnTo>
                    <a:lnTo>
                      <a:pt x="258" y="334"/>
                    </a:lnTo>
                    <a:lnTo>
                      <a:pt x="279" y="334"/>
                    </a:lnTo>
                  </a:path>
                </a:pathLst>
              </a:custGeom>
              <a:solidFill>
                <a:schemeClr val="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3303" name="Freeform 7"/>
              <p:cNvSpPr>
                <a:spLocks/>
              </p:cNvSpPr>
              <p:nvPr/>
            </p:nvSpPr>
            <p:spPr bwMode="ltGray">
              <a:xfrm>
                <a:off x="6" y="2087"/>
                <a:ext cx="890" cy="916"/>
              </a:xfrm>
              <a:custGeom>
                <a:avLst/>
                <a:gdLst/>
                <a:ahLst/>
                <a:cxnLst>
                  <a:cxn ang="0">
                    <a:pos x="307" y="292"/>
                  </a:cxn>
                  <a:cxn ang="0">
                    <a:pos x="307" y="234"/>
                  </a:cxn>
                  <a:cxn ang="0">
                    <a:pos x="261" y="159"/>
                  </a:cxn>
                  <a:cxn ang="0">
                    <a:pos x="247" y="91"/>
                  </a:cxn>
                  <a:cxn ang="0">
                    <a:pos x="225" y="24"/>
                  </a:cxn>
                  <a:cxn ang="0">
                    <a:pos x="259" y="21"/>
                  </a:cxn>
                  <a:cxn ang="0">
                    <a:pos x="298" y="82"/>
                  </a:cxn>
                  <a:cxn ang="0">
                    <a:pos x="322" y="118"/>
                  </a:cxn>
                  <a:cxn ang="0">
                    <a:pos x="358" y="180"/>
                  </a:cxn>
                  <a:cxn ang="0">
                    <a:pos x="406" y="240"/>
                  </a:cxn>
                  <a:cxn ang="0">
                    <a:pos x="505" y="184"/>
                  </a:cxn>
                  <a:cxn ang="0">
                    <a:pos x="514" y="118"/>
                  </a:cxn>
                  <a:cxn ang="0">
                    <a:pos x="552" y="69"/>
                  </a:cxn>
                  <a:cxn ang="0">
                    <a:pos x="589" y="13"/>
                  </a:cxn>
                  <a:cxn ang="0">
                    <a:pos x="615" y="16"/>
                  </a:cxn>
                  <a:cxn ang="0">
                    <a:pos x="600" y="49"/>
                  </a:cxn>
                  <a:cxn ang="0">
                    <a:pos x="592" y="124"/>
                  </a:cxn>
                  <a:cxn ang="0">
                    <a:pos x="574" y="186"/>
                  </a:cxn>
                  <a:cxn ang="0">
                    <a:pos x="568" y="282"/>
                  </a:cxn>
                  <a:cxn ang="0">
                    <a:pos x="645" y="325"/>
                  </a:cxn>
                  <a:cxn ang="0">
                    <a:pos x="720" y="277"/>
                  </a:cxn>
                  <a:cxn ang="0">
                    <a:pos x="816" y="253"/>
                  </a:cxn>
                  <a:cxn ang="0">
                    <a:pos x="861" y="279"/>
                  </a:cxn>
                  <a:cxn ang="0">
                    <a:pos x="796" y="324"/>
                  </a:cxn>
                  <a:cxn ang="0">
                    <a:pos x="735" y="352"/>
                  </a:cxn>
                  <a:cxn ang="0">
                    <a:pos x="669" y="409"/>
                  </a:cxn>
                  <a:cxn ang="0">
                    <a:pos x="673" y="510"/>
                  </a:cxn>
                  <a:cxn ang="0">
                    <a:pos x="751" y="535"/>
                  </a:cxn>
                  <a:cxn ang="0">
                    <a:pos x="819" y="577"/>
                  </a:cxn>
                  <a:cxn ang="0">
                    <a:pos x="874" y="606"/>
                  </a:cxn>
                  <a:cxn ang="0">
                    <a:pos x="867" y="637"/>
                  </a:cxn>
                  <a:cxn ang="0">
                    <a:pos x="807" y="618"/>
                  </a:cxn>
                  <a:cxn ang="0">
                    <a:pos x="736" y="592"/>
                  </a:cxn>
                  <a:cxn ang="0">
                    <a:pos x="615" y="588"/>
                  </a:cxn>
                  <a:cxn ang="0">
                    <a:pos x="576" y="628"/>
                  </a:cxn>
                  <a:cxn ang="0">
                    <a:pos x="618" y="723"/>
                  </a:cxn>
                  <a:cxn ang="0">
                    <a:pos x="640" y="807"/>
                  </a:cxn>
                  <a:cxn ang="0">
                    <a:pos x="664" y="889"/>
                  </a:cxn>
                  <a:cxn ang="0">
                    <a:pos x="624" y="870"/>
                  </a:cxn>
                  <a:cxn ang="0">
                    <a:pos x="568" y="789"/>
                  </a:cxn>
                  <a:cxn ang="0">
                    <a:pos x="513" y="708"/>
                  </a:cxn>
                  <a:cxn ang="0">
                    <a:pos x="390" y="730"/>
                  </a:cxn>
                  <a:cxn ang="0">
                    <a:pos x="339" y="838"/>
                  </a:cxn>
                  <a:cxn ang="0">
                    <a:pos x="285" y="915"/>
                  </a:cxn>
                  <a:cxn ang="0">
                    <a:pos x="276" y="867"/>
                  </a:cxn>
                  <a:cxn ang="0">
                    <a:pos x="298" y="766"/>
                  </a:cxn>
                  <a:cxn ang="0">
                    <a:pos x="324" y="664"/>
                  </a:cxn>
                  <a:cxn ang="0">
                    <a:pos x="283" y="583"/>
                  </a:cxn>
                  <a:cxn ang="0">
                    <a:pos x="201" y="619"/>
                  </a:cxn>
                  <a:cxn ang="0">
                    <a:pos x="88" y="655"/>
                  </a:cxn>
                  <a:cxn ang="0">
                    <a:pos x="16" y="655"/>
                  </a:cxn>
                  <a:cxn ang="0">
                    <a:pos x="94" y="606"/>
                  </a:cxn>
                  <a:cxn ang="0">
                    <a:pos x="162" y="567"/>
                  </a:cxn>
                  <a:cxn ang="0">
                    <a:pos x="247" y="504"/>
                  </a:cxn>
                  <a:cxn ang="0">
                    <a:pos x="190" y="390"/>
                  </a:cxn>
                  <a:cxn ang="0">
                    <a:pos x="81" y="355"/>
                  </a:cxn>
                  <a:cxn ang="0">
                    <a:pos x="3" y="307"/>
                  </a:cxn>
                  <a:cxn ang="0">
                    <a:pos x="39" y="286"/>
                  </a:cxn>
                  <a:cxn ang="0">
                    <a:pos x="115" y="306"/>
                  </a:cxn>
                  <a:cxn ang="0">
                    <a:pos x="226" y="327"/>
                  </a:cxn>
                </a:cxnLst>
                <a:rect l="0" t="0" r="r" b="b"/>
                <a:pathLst>
                  <a:path w="890" h="916">
                    <a:moveTo>
                      <a:pt x="279" y="334"/>
                    </a:moveTo>
                    <a:lnTo>
                      <a:pt x="292" y="312"/>
                    </a:lnTo>
                    <a:lnTo>
                      <a:pt x="307" y="292"/>
                    </a:lnTo>
                    <a:lnTo>
                      <a:pt x="324" y="276"/>
                    </a:lnTo>
                    <a:lnTo>
                      <a:pt x="313" y="255"/>
                    </a:lnTo>
                    <a:lnTo>
                      <a:pt x="307" y="234"/>
                    </a:lnTo>
                    <a:lnTo>
                      <a:pt x="288" y="202"/>
                    </a:lnTo>
                    <a:lnTo>
                      <a:pt x="274" y="181"/>
                    </a:lnTo>
                    <a:lnTo>
                      <a:pt x="261" y="159"/>
                    </a:lnTo>
                    <a:lnTo>
                      <a:pt x="256" y="139"/>
                    </a:lnTo>
                    <a:lnTo>
                      <a:pt x="256" y="118"/>
                    </a:lnTo>
                    <a:lnTo>
                      <a:pt x="247" y="91"/>
                    </a:lnTo>
                    <a:lnTo>
                      <a:pt x="237" y="70"/>
                    </a:lnTo>
                    <a:lnTo>
                      <a:pt x="226" y="46"/>
                    </a:lnTo>
                    <a:lnTo>
                      <a:pt x="225" y="24"/>
                    </a:lnTo>
                    <a:lnTo>
                      <a:pt x="232" y="10"/>
                    </a:lnTo>
                    <a:lnTo>
                      <a:pt x="247" y="9"/>
                    </a:lnTo>
                    <a:lnTo>
                      <a:pt x="259" y="21"/>
                    </a:lnTo>
                    <a:lnTo>
                      <a:pt x="270" y="46"/>
                    </a:lnTo>
                    <a:lnTo>
                      <a:pt x="280" y="61"/>
                    </a:lnTo>
                    <a:lnTo>
                      <a:pt x="298" y="82"/>
                    </a:lnTo>
                    <a:lnTo>
                      <a:pt x="309" y="88"/>
                    </a:lnTo>
                    <a:lnTo>
                      <a:pt x="315" y="99"/>
                    </a:lnTo>
                    <a:lnTo>
                      <a:pt x="322" y="118"/>
                    </a:lnTo>
                    <a:lnTo>
                      <a:pt x="330" y="141"/>
                    </a:lnTo>
                    <a:lnTo>
                      <a:pt x="339" y="160"/>
                    </a:lnTo>
                    <a:lnTo>
                      <a:pt x="358" y="180"/>
                    </a:lnTo>
                    <a:lnTo>
                      <a:pt x="379" y="205"/>
                    </a:lnTo>
                    <a:lnTo>
                      <a:pt x="399" y="225"/>
                    </a:lnTo>
                    <a:lnTo>
                      <a:pt x="406" y="240"/>
                    </a:lnTo>
                    <a:lnTo>
                      <a:pt x="474" y="241"/>
                    </a:lnTo>
                    <a:lnTo>
                      <a:pt x="495" y="208"/>
                    </a:lnTo>
                    <a:lnTo>
                      <a:pt x="505" y="184"/>
                    </a:lnTo>
                    <a:lnTo>
                      <a:pt x="507" y="160"/>
                    </a:lnTo>
                    <a:lnTo>
                      <a:pt x="510" y="141"/>
                    </a:lnTo>
                    <a:lnTo>
                      <a:pt x="514" y="118"/>
                    </a:lnTo>
                    <a:lnTo>
                      <a:pt x="529" y="94"/>
                    </a:lnTo>
                    <a:lnTo>
                      <a:pt x="540" y="85"/>
                    </a:lnTo>
                    <a:lnTo>
                      <a:pt x="552" y="69"/>
                    </a:lnTo>
                    <a:lnTo>
                      <a:pt x="561" y="45"/>
                    </a:lnTo>
                    <a:lnTo>
                      <a:pt x="571" y="27"/>
                    </a:lnTo>
                    <a:lnTo>
                      <a:pt x="589" y="13"/>
                    </a:lnTo>
                    <a:lnTo>
                      <a:pt x="604" y="0"/>
                    </a:lnTo>
                    <a:lnTo>
                      <a:pt x="613" y="6"/>
                    </a:lnTo>
                    <a:lnTo>
                      <a:pt x="615" y="16"/>
                    </a:lnTo>
                    <a:lnTo>
                      <a:pt x="606" y="27"/>
                    </a:lnTo>
                    <a:lnTo>
                      <a:pt x="603" y="34"/>
                    </a:lnTo>
                    <a:lnTo>
                      <a:pt x="600" y="49"/>
                    </a:lnTo>
                    <a:lnTo>
                      <a:pt x="600" y="79"/>
                    </a:lnTo>
                    <a:lnTo>
                      <a:pt x="600" y="103"/>
                    </a:lnTo>
                    <a:lnTo>
                      <a:pt x="592" y="124"/>
                    </a:lnTo>
                    <a:lnTo>
                      <a:pt x="583" y="145"/>
                    </a:lnTo>
                    <a:lnTo>
                      <a:pt x="576" y="162"/>
                    </a:lnTo>
                    <a:lnTo>
                      <a:pt x="574" y="186"/>
                    </a:lnTo>
                    <a:lnTo>
                      <a:pt x="574" y="216"/>
                    </a:lnTo>
                    <a:lnTo>
                      <a:pt x="568" y="244"/>
                    </a:lnTo>
                    <a:lnTo>
                      <a:pt x="568" y="282"/>
                    </a:lnTo>
                    <a:lnTo>
                      <a:pt x="588" y="300"/>
                    </a:lnTo>
                    <a:lnTo>
                      <a:pt x="607" y="325"/>
                    </a:lnTo>
                    <a:lnTo>
                      <a:pt x="645" y="325"/>
                    </a:lnTo>
                    <a:lnTo>
                      <a:pt x="678" y="312"/>
                    </a:lnTo>
                    <a:lnTo>
                      <a:pt x="697" y="292"/>
                    </a:lnTo>
                    <a:lnTo>
                      <a:pt x="720" y="277"/>
                    </a:lnTo>
                    <a:lnTo>
                      <a:pt x="777" y="274"/>
                    </a:lnTo>
                    <a:lnTo>
                      <a:pt x="801" y="265"/>
                    </a:lnTo>
                    <a:lnTo>
                      <a:pt x="816" y="253"/>
                    </a:lnTo>
                    <a:lnTo>
                      <a:pt x="859" y="252"/>
                    </a:lnTo>
                    <a:lnTo>
                      <a:pt x="865" y="265"/>
                    </a:lnTo>
                    <a:lnTo>
                      <a:pt x="861" y="279"/>
                    </a:lnTo>
                    <a:lnTo>
                      <a:pt x="843" y="288"/>
                    </a:lnTo>
                    <a:lnTo>
                      <a:pt x="819" y="300"/>
                    </a:lnTo>
                    <a:lnTo>
                      <a:pt x="796" y="324"/>
                    </a:lnTo>
                    <a:lnTo>
                      <a:pt x="786" y="334"/>
                    </a:lnTo>
                    <a:lnTo>
                      <a:pt x="765" y="343"/>
                    </a:lnTo>
                    <a:lnTo>
                      <a:pt x="735" y="352"/>
                    </a:lnTo>
                    <a:lnTo>
                      <a:pt x="714" y="367"/>
                    </a:lnTo>
                    <a:lnTo>
                      <a:pt x="687" y="390"/>
                    </a:lnTo>
                    <a:lnTo>
                      <a:pt x="669" y="409"/>
                    </a:lnTo>
                    <a:lnTo>
                      <a:pt x="649" y="420"/>
                    </a:lnTo>
                    <a:lnTo>
                      <a:pt x="648" y="481"/>
                    </a:lnTo>
                    <a:lnTo>
                      <a:pt x="673" y="510"/>
                    </a:lnTo>
                    <a:lnTo>
                      <a:pt x="703" y="526"/>
                    </a:lnTo>
                    <a:lnTo>
                      <a:pt x="730" y="531"/>
                    </a:lnTo>
                    <a:lnTo>
                      <a:pt x="751" y="535"/>
                    </a:lnTo>
                    <a:lnTo>
                      <a:pt x="777" y="549"/>
                    </a:lnTo>
                    <a:lnTo>
                      <a:pt x="795" y="567"/>
                    </a:lnTo>
                    <a:lnTo>
                      <a:pt x="819" y="577"/>
                    </a:lnTo>
                    <a:lnTo>
                      <a:pt x="846" y="583"/>
                    </a:lnTo>
                    <a:lnTo>
                      <a:pt x="861" y="592"/>
                    </a:lnTo>
                    <a:lnTo>
                      <a:pt x="874" y="606"/>
                    </a:lnTo>
                    <a:lnTo>
                      <a:pt x="889" y="621"/>
                    </a:lnTo>
                    <a:lnTo>
                      <a:pt x="888" y="634"/>
                    </a:lnTo>
                    <a:lnTo>
                      <a:pt x="867" y="637"/>
                    </a:lnTo>
                    <a:lnTo>
                      <a:pt x="853" y="631"/>
                    </a:lnTo>
                    <a:lnTo>
                      <a:pt x="832" y="618"/>
                    </a:lnTo>
                    <a:lnTo>
                      <a:pt x="807" y="618"/>
                    </a:lnTo>
                    <a:lnTo>
                      <a:pt x="780" y="618"/>
                    </a:lnTo>
                    <a:lnTo>
                      <a:pt x="759" y="615"/>
                    </a:lnTo>
                    <a:lnTo>
                      <a:pt x="736" y="592"/>
                    </a:lnTo>
                    <a:lnTo>
                      <a:pt x="718" y="588"/>
                    </a:lnTo>
                    <a:lnTo>
                      <a:pt x="684" y="588"/>
                    </a:lnTo>
                    <a:lnTo>
                      <a:pt x="615" y="588"/>
                    </a:lnTo>
                    <a:lnTo>
                      <a:pt x="604" y="606"/>
                    </a:lnTo>
                    <a:lnTo>
                      <a:pt x="589" y="621"/>
                    </a:lnTo>
                    <a:lnTo>
                      <a:pt x="576" y="628"/>
                    </a:lnTo>
                    <a:lnTo>
                      <a:pt x="580" y="666"/>
                    </a:lnTo>
                    <a:lnTo>
                      <a:pt x="600" y="702"/>
                    </a:lnTo>
                    <a:lnTo>
                      <a:pt x="618" y="723"/>
                    </a:lnTo>
                    <a:lnTo>
                      <a:pt x="630" y="753"/>
                    </a:lnTo>
                    <a:lnTo>
                      <a:pt x="631" y="787"/>
                    </a:lnTo>
                    <a:lnTo>
                      <a:pt x="640" y="807"/>
                    </a:lnTo>
                    <a:lnTo>
                      <a:pt x="654" y="838"/>
                    </a:lnTo>
                    <a:lnTo>
                      <a:pt x="664" y="862"/>
                    </a:lnTo>
                    <a:lnTo>
                      <a:pt x="664" y="889"/>
                    </a:lnTo>
                    <a:lnTo>
                      <a:pt x="654" y="898"/>
                    </a:lnTo>
                    <a:lnTo>
                      <a:pt x="642" y="898"/>
                    </a:lnTo>
                    <a:lnTo>
                      <a:pt x="624" y="870"/>
                    </a:lnTo>
                    <a:lnTo>
                      <a:pt x="612" y="837"/>
                    </a:lnTo>
                    <a:lnTo>
                      <a:pt x="583" y="808"/>
                    </a:lnTo>
                    <a:lnTo>
                      <a:pt x="568" y="789"/>
                    </a:lnTo>
                    <a:lnTo>
                      <a:pt x="556" y="760"/>
                    </a:lnTo>
                    <a:lnTo>
                      <a:pt x="549" y="738"/>
                    </a:lnTo>
                    <a:lnTo>
                      <a:pt x="513" y="708"/>
                    </a:lnTo>
                    <a:lnTo>
                      <a:pt x="489" y="682"/>
                    </a:lnTo>
                    <a:lnTo>
                      <a:pt x="415" y="684"/>
                    </a:lnTo>
                    <a:lnTo>
                      <a:pt x="390" y="730"/>
                    </a:lnTo>
                    <a:lnTo>
                      <a:pt x="372" y="759"/>
                    </a:lnTo>
                    <a:lnTo>
                      <a:pt x="361" y="798"/>
                    </a:lnTo>
                    <a:lnTo>
                      <a:pt x="339" y="838"/>
                    </a:lnTo>
                    <a:lnTo>
                      <a:pt x="316" y="874"/>
                    </a:lnTo>
                    <a:lnTo>
                      <a:pt x="294" y="907"/>
                    </a:lnTo>
                    <a:lnTo>
                      <a:pt x="285" y="915"/>
                    </a:lnTo>
                    <a:lnTo>
                      <a:pt x="268" y="909"/>
                    </a:lnTo>
                    <a:lnTo>
                      <a:pt x="268" y="894"/>
                    </a:lnTo>
                    <a:lnTo>
                      <a:pt x="276" y="867"/>
                    </a:lnTo>
                    <a:lnTo>
                      <a:pt x="291" y="837"/>
                    </a:lnTo>
                    <a:lnTo>
                      <a:pt x="294" y="790"/>
                    </a:lnTo>
                    <a:lnTo>
                      <a:pt x="298" y="766"/>
                    </a:lnTo>
                    <a:lnTo>
                      <a:pt x="313" y="744"/>
                    </a:lnTo>
                    <a:lnTo>
                      <a:pt x="319" y="699"/>
                    </a:lnTo>
                    <a:lnTo>
                      <a:pt x="324" y="664"/>
                    </a:lnTo>
                    <a:lnTo>
                      <a:pt x="336" y="637"/>
                    </a:lnTo>
                    <a:lnTo>
                      <a:pt x="309" y="609"/>
                    </a:lnTo>
                    <a:lnTo>
                      <a:pt x="283" y="583"/>
                    </a:lnTo>
                    <a:lnTo>
                      <a:pt x="271" y="577"/>
                    </a:lnTo>
                    <a:lnTo>
                      <a:pt x="231" y="601"/>
                    </a:lnTo>
                    <a:lnTo>
                      <a:pt x="201" y="619"/>
                    </a:lnTo>
                    <a:lnTo>
                      <a:pt x="162" y="633"/>
                    </a:lnTo>
                    <a:lnTo>
                      <a:pt x="118" y="640"/>
                    </a:lnTo>
                    <a:lnTo>
                      <a:pt x="88" y="655"/>
                    </a:lnTo>
                    <a:lnTo>
                      <a:pt x="63" y="666"/>
                    </a:lnTo>
                    <a:lnTo>
                      <a:pt x="27" y="666"/>
                    </a:lnTo>
                    <a:lnTo>
                      <a:pt x="16" y="655"/>
                    </a:lnTo>
                    <a:lnTo>
                      <a:pt x="30" y="642"/>
                    </a:lnTo>
                    <a:lnTo>
                      <a:pt x="67" y="628"/>
                    </a:lnTo>
                    <a:lnTo>
                      <a:pt x="94" y="606"/>
                    </a:lnTo>
                    <a:lnTo>
                      <a:pt x="120" y="588"/>
                    </a:lnTo>
                    <a:lnTo>
                      <a:pt x="136" y="576"/>
                    </a:lnTo>
                    <a:lnTo>
                      <a:pt x="162" y="567"/>
                    </a:lnTo>
                    <a:lnTo>
                      <a:pt x="204" y="531"/>
                    </a:lnTo>
                    <a:lnTo>
                      <a:pt x="231" y="510"/>
                    </a:lnTo>
                    <a:lnTo>
                      <a:pt x="247" y="504"/>
                    </a:lnTo>
                    <a:lnTo>
                      <a:pt x="250" y="429"/>
                    </a:lnTo>
                    <a:lnTo>
                      <a:pt x="204" y="396"/>
                    </a:lnTo>
                    <a:lnTo>
                      <a:pt x="190" y="390"/>
                    </a:lnTo>
                    <a:lnTo>
                      <a:pt x="129" y="385"/>
                    </a:lnTo>
                    <a:lnTo>
                      <a:pt x="105" y="369"/>
                    </a:lnTo>
                    <a:lnTo>
                      <a:pt x="81" y="355"/>
                    </a:lnTo>
                    <a:lnTo>
                      <a:pt x="63" y="345"/>
                    </a:lnTo>
                    <a:lnTo>
                      <a:pt x="34" y="339"/>
                    </a:lnTo>
                    <a:lnTo>
                      <a:pt x="3" y="307"/>
                    </a:lnTo>
                    <a:lnTo>
                      <a:pt x="0" y="291"/>
                    </a:lnTo>
                    <a:lnTo>
                      <a:pt x="9" y="285"/>
                    </a:lnTo>
                    <a:lnTo>
                      <a:pt x="39" y="286"/>
                    </a:lnTo>
                    <a:lnTo>
                      <a:pt x="67" y="301"/>
                    </a:lnTo>
                    <a:lnTo>
                      <a:pt x="85" y="304"/>
                    </a:lnTo>
                    <a:lnTo>
                      <a:pt x="115" y="306"/>
                    </a:lnTo>
                    <a:lnTo>
                      <a:pt x="148" y="318"/>
                    </a:lnTo>
                    <a:lnTo>
                      <a:pt x="165" y="324"/>
                    </a:lnTo>
                    <a:lnTo>
                      <a:pt x="226" y="327"/>
                    </a:lnTo>
                    <a:lnTo>
                      <a:pt x="258" y="334"/>
                    </a:lnTo>
                    <a:lnTo>
                      <a:pt x="279" y="334"/>
                    </a:lnTo>
                  </a:path>
                </a:pathLst>
              </a:custGeom>
              <a:solidFill>
                <a:schemeClr val="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3304" name="Freeform 8"/>
              <p:cNvSpPr>
                <a:spLocks/>
              </p:cNvSpPr>
              <p:nvPr/>
            </p:nvSpPr>
            <p:spPr bwMode="ltGray">
              <a:xfrm>
                <a:off x="6" y="3160"/>
                <a:ext cx="890" cy="916"/>
              </a:xfrm>
              <a:custGeom>
                <a:avLst/>
                <a:gdLst/>
                <a:ahLst/>
                <a:cxnLst>
                  <a:cxn ang="0">
                    <a:pos x="307" y="292"/>
                  </a:cxn>
                  <a:cxn ang="0">
                    <a:pos x="307" y="234"/>
                  </a:cxn>
                  <a:cxn ang="0">
                    <a:pos x="261" y="159"/>
                  </a:cxn>
                  <a:cxn ang="0">
                    <a:pos x="247" y="91"/>
                  </a:cxn>
                  <a:cxn ang="0">
                    <a:pos x="225" y="24"/>
                  </a:cxn>
                  <a:cxn ang="0">
                    <a:pos x="259" y="21"/>
                  </a:cxn>
                  <a:cxn ang="0">
                    <a:pos x="298" y="82"/>
                  </a:cxn>
                  <a:cxn ang="0">
                    <a:pos x="322" y="118"/>
                  </a:cxn>
                  <a:cxn ang="0">
                    <a:pos x="358" y="180"/>
                  </a:cxn>
                  <a:cxn ang="0">
                    <a:pos x="406" y="240"/>
                  </a:cxn>
                  <a:cxn ang="0">
                    <a:pos x="505" y="184"/>
                  </a:cxn>
                  <a:cxn ang="0">
                    <a:pos x="514" y="118"/>
                  </a:cxn>
                  <a:cxn ang="0">
                    <a:pos x="552" y="69"/>
                  </a:cxn>
                  <a:cxn ang="0">
                    <a:pos x="589" y="13"/>
                  </a:cxn>
                  <a:cxn ang="0">
                    <a:pos x="615" y="16"/>
                  </a:cxn>
                  <a:cxn ang="0">
                    <a:pos x="600" y="49"/>
                  </a:cxn>
                  <a:cxn ang="0">
                    <a:pos x="592" y="124"/>
                  </a:cxn>
                  <a:cxn ang="0">
                    <a:pos x="574" y="186"/>
                  </a:cxn>
                  <a:cxn ang="0">
                    <a:pos x="568" y="282"/>
                  </a:cxn>
                  <a:cxn ang="0">
                    <a:pos x="645" y="325"/>
                  </a:cxn>
                  <a:cxn ang="0">
                    <a:pos x="720" y="277"/>
                  </a:cxn>
                  <a:cxn ang="0">
                    <a:pos x="816" y="253"/>
                  </a:cxn>
                  <a:cxn ang="0">
                    <a:pos x="861" y="279"/>
                  </a:cxn>
                  <a:cxn ang="0">
                    <a:pos x="796" y="324"/>
                  </a:cxn>
                  <a:cxn ang="0">
                    <a:pos x="735" y="352"/>
                  </a:cxn>
                  <a:cxn ang="0">
                    <a:pos x="669" y="409"/>
                  </a:cxn>
                  <a:cxn ang="0">
                    <a:pos x="673" y="510"/>
                  </a:cxn>
                  <a:cxn ang="0">
                    <a:pos x="751" y="535"/>
                  </a:cxn>
                  <a:cxn ang="0">
                    <a:pos x="819" y="577"/>
                  </a:cxn>
                  <a:cxn ang="0">
                    <a:pos x="874" y="606"/>
                  </a:cxn>
                  <a:cxn ang="0">
                    <a:pos x="867" y="637"/>
                  </a:cxn>
                  <a:cxn ang="0">
                    <a:pos x="807" y="618"/>
                  </a:cxn>
                  <a:cxn ang="0">
                    <a:pos x="736" y="592"/>
                  </a:cxn>
                  <a:cxn ang="0">
                    <a:pos x="615" y="588"/>
                  </a:cxn>
                  <a:cxn ang="0">
                    <a:pos x="576" y="628"/>
                  </a:cxn>
                  <a:cxn ang="0">
                    <a:pos x="618" y="723"/>
                  </a:cxn>
                  <a:cxn ang="0">
                    <a:pos x="640" y="807"/>
                  </a:cxn>
                  <a:cxn ang="0">
                    <a:pos x="664" y="889"/>
                  </a:cxn>
                  <a:cxn ang="0">
                    <a:pos x="624" y="870"/>
                  </a:cxn>
                  <a:cxn ang="0">
                    <a:pos x="568" y="789"/>
                  </a:cxn>
                  <a:cxn ang="0">
                    <a:pos x="513" y="708"/>
                  </a:cxn>
                  <a:cxn ang="0">
                    <a:pos x="390" y="730"/>
                  </a:cxn>
                  <a:cxn ang="0">
                    <a:pos x="339" y="838"/>
                  </a:cxn>
                  <a:cxn ang="0">
                    <a:pos x="285" y="915"/>
                  </a:cxn>
                  <a:cxn ang="0">
                    <a:pos x="276" y="867"/>
                  </a:cxn>
                  <a:cxn ang="0">
                    <a:pos x="298" y="766"/>
                  </a:cxn>
                  <a:cxn ang="0">
                    <a:pos x="324" y="664"/>
                  </a:cxn>
                  <a:cxn ang="0">
                    <a:pos x="283" y="583"/>
                  </a:cxn>
                  <a:cxn ang="0">
                    <a:pos x="201" y="619"/>
                  </a:cxn>
                  <a:cxn ang="0">
                    <a:pos x="88" y="655"/>
                  </a:cxn>
                  <a:cxn ang="0">
                    <a:pos x="16" y="655"/>
                  </a:cxn>
                  <a:cxn ang="0">
                    <a:pos x="94" y="606"/>
                  </a:cxn>
                  <a:cxn ang="0">
                    <a:pos x="162" y="567"/>
                  </a:cxn>
                  <a:cxn ang="0">
                    <a:pos x="247" y="504"/>
                  </a:cxn>
                  <a:cxn ang="0">
                    <a:pos x="190" y="390"/>
                  </a:cxn>
                  <a:cxn ang="0">
                    <a:pos x="81" y="355"/>
                  </a:cxn>
                  <a:cxn ang="0">
                    <a:pos x="3" y="307"/>
                  </a:cxn>
                  <a:cxn ang="0">
                    <a:pos x="39" y="286"/>
                  </a:cxn>
                  <a:cxn ang="0">
                    <a:pos x="115" y="306"/>
                  </a:cxn>
                  <a:cxn ang="0">
                    <a:pos x="226" y="327"/>
                  </a:cxn>
                </a:cxnLst>
                <a:rect l="0" t="0" r="r" b="b"/>
                <a:pathLst>
                  <a:path w="890" h="916">
                    <a:moveTo>
                      <a:pt x="279" y="334"/>
                    </a:moveTo>
                    <a:lnTo>
                      <a:pt x="292" y="312"/>
                    </a:lnTo>
                    <a:lnTo>
                      <a:pt x="307" y="292"/>
                    </a:lnTo>
                    <a:lnTo>
                      <a:pt x="324" y="276"/>
                    </a:lnTo>
                    <a:lnTo>
                      <a:pt x="313" y="255"/>
                    </a:lnTo>
                    <a:lnTo>
                      <a:pt x="307" y="234"/>
                    </a:lnTo>
                    <a:lnTo>
                      <a:pt x="288" y="202"/>
                    </a:lnTo>
                    <a:lnTo>
                      <a:pt x="274" y="181"/>
                    </a:lnTo>
                    <a:lnTo>
                      <a:pt x="261" y="159"/>
                    </a:lnTo>
                    <a:lnTo>
                      <a:pt x="256" y="139"/>
                    </a:lnTo>
                    <a:lnTo>
                      <a:pt x="256" y="118"/>
                    </a:lnTo>
                    <a:lnTo>
                      <a:pt x="247" y="91"/>
                    </a:lnTo>
                    <a:lnTo>
                      <a:pt x="237" y="70"/>
                    </a:lnTo>
                    <a:lnTo>
                      <a:pt x="226" y="46"/>
                    </a:lnTo>
                    <a:lnTo>
                      <a:pt x="225" y="24"/>
                    </a:lnTo>
                    <a:lnTo>
                      <a:pt x="232" y="10"/>
                    </a:lnTo>
                    <a:lnTo>
                      <a:pt x="247" y="9"/>
                    </a:lnTo>
                    <a:lnTo>
                      <a:pt x="259" y="21"/>
                    </a:lnTo>
                    <a:lnTo>
                      <a:pt x="270" y="46"/>
                    </a:lnTo>
                    <a:lnTo>
                      <a:pt x="280" y="61"/>
                    </a:lnTo>
                    <a:lnTo>
                      <a:pt x="298" y="82"/>
                    </a:lnTo>
                    <a:lnTo>
                      <a:pt x="309" y="88"/>
                    </a:lnTo>
                    <a:lnTo>
                      <a:pt x="315" y="99"/>
                    </a:lnTo>
                    <a:lnTo>
                      <a:pt x="322" y="118"/>
                    </a:lnTo>
                    <a:lnTo>
                      <a:pt x="330" y="141"/>
                    </a:lnTo>
                    <a:lnTo>
                      <a:pt x="339" y="160"/>
                    </a:lnTo>
                    <a:lnTo>
                      <a:pt x="358" y="180"/>
                    </a:lnTo>
                    <a:lnTo>
                      <a:pt x="379" y="205"/>
                    </a:lnTo>
                    <a:lnTo>
                      <a:pt x="399" y="225"/>
                    </a:lnTo>
                    <a:lnTo>
                      <a:pt x="406" y="240"/>
                    </a:lnTo>
                    <a:lnTo>
                      <a:pt x="474" y="241"/>
                    </a:lnTo>
                    <a:lnTo>
                      <a:pt x="495" y="208"/>
                    </a:lnTo>
                    <a:lnTo>
                      <a:pt x="505" y="184"/>
                    </a:lnTo>
                    <a:lnTo>
                      <a:pt x="507" y="160"/>
                    </a:lnTo>
                    <a:lnTo>
                      <a:pt x="510" y="141"/>
                    </a:lnTo>
                    <a:lnTo>
                      <a:pt x="514" y="118"/>
                    </a:lnTo>
                    <a:lnTo>
                      <a:pt x="529" y="94"/>
                    </a:lnTo>
                    <a:lnTo>
                      <a:pt x="540" y="85"/>
                    </a:lnTo>
                    <a:lnTo>
                      <a:pt x="552" y="69"/>
                    </a:lnTo>
                    <a:lnTo>
                      <a:pt x="561" y="45"/>
                    </a:lnTo>
                    <a:lnTo>
                      <a:pt x="571" y="27"/>
                    </a:lnTo>
                    <a:lnTo>
                      <a:pt x="589" y="13"/>
                    </a:lnTo>
                    <a:lnTo>
                      <a:pt x="604" y="0"/>
                    </a:lnTo>
                    <a:lnTo>
                      <a:pt x="613" y="6"/>
                    </a:lnTo>
                    <a:lnTo>
                      <a:pt x="615" y="16"/>
                    </a:lnTo>
                    <a:lnTo>
                      <a:pt x="606" y="27"/>
                    </a:lnTo>
                    <a:lnTo>
                      <a:pt x="603" y="34"/>
                    </a:lnTo>
                    <a:lnTo>
                      <a:pt x="600" y="49"/>
                    </a:lnTo>
                    <a:lnTo>
                      <a:pt x="600" y="79"/>
                    </a:lnTo>
                    <a:lnTo>
                      <a:pt x="600" y="103"/>
                    </a:lnTo>
                    <a:lnTo>
                      <a:pt x="592" y="124"/>
                    </a:lnTo>
                    <a:lnTo>
                      <a:pt x="583" y="145"/>
                    </a:lnTo>
                    <a:lnTo>
                      <a:pt x="576" y="162"/>
                    </a:lnTo>
                    <a:lnTo>
                      <a:pt x="574" y="186"/>
                    </a:lnTo>
                    <a:lnTo>
                      <a:pt x="574" y="216"/>
                    </a:lnTo>
                    <a:lnTo>
                      <a:pt x="568" y="244"/>
                    </a:lnTo>
                    <a:lnTo>
                      <a:pt x="568" y="282"/>
                    </a:lnTo>
                    <a:lnTo>
                      <a:pt x="588" y="300"/>
                    </a:lnTo>
                    <a:lnTo>
                      <a:pt x="607" y="325"/>
                    </a:lnTo>
                    <a:lnTo>
                      <a:pt x="645" y="325"/>
                    </a:lnTo>
                    <a:lnTo>
                      <a:pt x="678" y="312"/>
                    </a:lnTo>
                    <a:lnTo>
                      <a:pt x="697" y="292"/>
                    </a:lnTo>
                    <a:lnTo>
                      <a:pt x="720" y="277"/>
                    </a:lnTo>
                    <a:lnTo>
                      <a:pt x="777" y="274"/>
                    </a:lnTo>
                    <a:lnTo>
                      <a:pt x="801" y="265"/>
                    </a:lnTo>
                    <a:lnTo>
                      <a:pt x="816" y="253"/>
                    </a:lnTo>
                    <a:lnTo>
                      <a:pt x="859" y="252"/>
                    </a:lnTo>
                    <a:lnTo>
                      <a:pt x="865" y="265"/>
                    </a:lnTo>
                    <a:lnTo>
                      <a:pt x="861" y="279"/>
                    </a:lnTo>
                    <a:lnTo>
                      <a:pt x="843" y="288"/>
                    </a:lnTo>
                    <a:lnTo>
                      <a:pt x="819" y="300"/>
                    </a:lnTo>
                    <a:lnTo>
                      <a:pt x="796" y="324"/>
                    </a:lnTo>
                    <a:lnTo>
                      <a:pt x="786" y="334"/>
                    </a:lnTo>
                    <a:lnTo>
                      <a:pt x="765" y="343"/>
                    </a:lnTo>
                    <a:lnTo>
                      <a:pt x="735" y="352"/>
                    </a:lnTo>
                    <a:lnTo>
                      <a:pt x="714" y="367"/>
                    </a:lnTo>
                    <a:lnTo>
                      <a:pt x="687" y="390"/>
                    </a:lnTo>
                    <a:lnTo>
                      <a:pt x="669" y="409"/>
                    </a:lnTo>
                    <a:lnTo>
                      <a:pt x="649" y="420"/>
                    </a:lnTo>
                    <a:lnTo>
                      <a:pt x="648" y="481"/>
                    </a:lnTo>
                    <a:lnTo>
                      <a:pt x="673" y="510"/>
                    </a:lnTo>
                    <a:lnTo>
                      <a:pt x="703" y="526"/>
                    </a:lnTo>
                    <a:lnTo>
                      <a:pt x="730" y="531"/>
                    </a:lnTo>
                    <a:lnTo>
                      <a:pt x="751" y="535"/>
                    </a:lnTo>
                    <a:lnTo>
                      <a:pt x="777" y="549"/>
                    </a:lnTo>
                    <a:lnTo>
                      <a:pt x="795" y="567"/>
                    </a:lnTo>
                    <a:lnTo>
                      <a:pt x="819" y="577"/>
                    </a:lnTo>
                    <a:lnTo>
                      <a:pt x="846" y="583"/>
                    </a:lnTo>
                    <a:lnTo>
                      <a:pt x="861" y="592"/>
                    </a:lnTo>
                    <a:lnTo>
                      <a:pt x="874" y="606"/>
                    </a:lnTo>
                    <a:lnTo>
                      <a:pt x="889" y="621"/>
                    </a:lnTo>
                    <a:lnTo>
                      <a:pt x="888" y="634"/>
                    </a:lnTo>
                    <a:lnTo>
                      <a:pt x="867" y="637"/>
                    </a:lnTo>
                    <a:lnTo>
                      <a:pt x="853" y="631"/>
                    </a:lnTo>
                    <a:lnTo>
                      <a:pt x="832" y="618"/>
                    </a:lnTo>
                    <a:lnTo>
                      <a:pt x="807" y="618"/>
                    </a:lnTo>
                    <a:lnTo>
                      <a:pt x="780" y="618"/>
                    </a:lnTo>
                    <a:lnTo>
                      <a:pt x="759" y="615"/>
                    </a:lnTo>
                    <a:lnTo>
                      <a:pt x="736" y="592"/>
                    </a:lnTo>
                    <a:lnTo>
                      <a:pt x="718" y="588"/>
                    </a:lnTo>
                    <a:lnTo>
                      <a:pt x="684" y="588"/>
                    </a:lnTo>
                    <a:lnTo>
                      <a:pt x="615" y="588"/>
                    </a:lnTo>
                    <a:lnTo>
                      <a:pt x="604" y="606"/>
                    </a:lnTo>
                    <a:lnTo>
                      <a:pt x="589" y="621"/>
                    </a:lnTo>
                    <a:lnTo>
                      <a:pt x="576" y="628"/>
                    </a:lnTo>
                    <a:lnTo>
                      <a:pt x="580" y="666"/>
                    </a:lnTo>
                    <a:lnTo>
                      <a:pt x="600" y="702"/>
                    </a:lnTo>
                    <a:lnTo>
                      <a:pt x="618" y="723"/>
                    </a:lnTo>
                    <a:lnTo>
                      <a:pt x="630" y="753"/>
                    </a:lnTo>
                    <a:lnTo>
                      <a:pt x="631" y="787"/>
                    </a:lnTo>
                    <a:lnTo>
                      <a:pt x="640" y="807"/>
                    </a:lnTo>
                    <a:lnTo>
                      <a:pt x="654" y="838"/>
                    </a:lnTo>
                    <a:lnTo>
                      <a:pt x="664" y="862"/>
                    </a:lnTo>
                    <a:lnTo>
                      <a:pt x="664" y="889"/>
                    </a:lnTo>
                    <a:lnTo>
                      <a:pt x="654" y="898"/>
                    </a:lnTo>
                    <a:lnTo>
                      <a:pt x="642" y="898"/>
                    </a:lnTo>
                    <a:lnTo>
                      <a:pt x="624" y="870"/>
                    </a:lnTo>
                    <a:lnTo>
                      <a:pt x="612" y="837"/>
                    </a:lnTo>
                    <a:lnTo>
                      <a:pt x="583" y="808"/>
                    </a:lnTo>
                    <a:lnTo>
                      <a:pt x="568" y="789"/>
                    </a:lnTo>
                    <a:lnTo>
                      <a:pt x="556" y="760"/>
                    </a:lnTo>
                    <a:lnTo>
                      <a:pt x="549" y="738"/>
                    </a:lnTo>
                    <a:lnTo>
                      <a:pt x="513" y="708"/>
                    </a:lnTo>
                    <a:lnTo>
                      <a:pt x="489" y="682"/>
                    </a:lnTo>
                    <a:lnTo>
                      <a:pt x="415" y="684"/>
                    </a:lnTo>
                    <a:lnTo>
                      <a:pt x="390" y="730"/>
                    </a:lnTo>
                    <a:lnTo>
                      <a:pt x="372" y="759"/>
                    </a:lnTo>
                    <a:lnTo>
                      <a:pt x="361" y="798"/>
                    </a:lnTo>
                    <a:lnTo>
                      <a:pt x="339" y="838"/>
                    </a:lnTo>
                    <a:lnTo>
                      <a:pt x="316" y="874"/>
                    </a:lnTo>
                    <a:lnTo>
                      <a:pt x="294" y="907"/>
                    </a:lnTo>
                    <a:lnTo>
                      <a:pt x="285" y="915"/>
                    </a:lnTo>
                    <a:lnTo>
                      <a:pt x="268" y="909"/>
                    </a:lnTo>
                    <a:lnTo>
                      <a:pt x="268" y="894"/>
                    </a:lnTo>
                    <a:lnTo>
                      <a:pt x="276" y="867"/>
                    </a:lnTo>
                    <a:lnTo>
                      <a:pt x="291" y="837"/>
                    </a:lnTo>
                    <a:lnTo>
                      <a:pt x="294" y="790"/>
                    </a:lnTo>
                    <a:lnTo>
                      <a:pt x="298" y="766"/>
                    </a:lnTo>
                    <a:lnTo>
                      <a:pt x="313" y="744"/>
                    </a:lnTo>
                    <a:lnTo>
                      <a:pt x="319" y="699"/>
                    </a:lnTo>
                    <a:lnTo>
                      <a:pt x="324" y="664"/>
                    </a:lnTo>
                    <a:lnTo>
                      <a:pt x="336" y="637"/>
                    </a:lnTo>
                    <a:lnTo>
                      <a:pt x="309" y="609"/>
                    </a:lnTo>
                    <a:lnTo>
                      <a:pt x="283" y="583"/>
                    </a:lnTo>
                    <a:lnTo>
                      <a:pt x="271" y="577"/>
                    </a:lnTo>
                    <a:lnTo>
                      <a:pt x="231" y="601"/>
                    </a:lnTo>
                    <a:lnTo>
                      <a:pt x="201" y="619"/>
                    </a:lnTo>
                    <a:lnTo>
                      <a:pt x="162" y="633"/>
                    </a:lnTo>
                    <a:lnTo>
                      <a:pt x="118" y="640"/>
                    </a:lnTo>
                    <a:lnTo>
                      <a:pt x="88" y="655"/>
                    </a:lnTo>
                    <a:lnTo>
                      <a:pt x="63" y="666"/>
                    </a:lnTo>
                    <a:lnTo>
                      <a:pt x="27" y="666"/>
                    </a:lnTo>
                    <a:lnTo>
                      <a:pt x="16" y="655"/>
                    </a:lnTo>
                    <a:lnTo>
                      <a:pt x="30" y="642"/>
                    </a:lnTo>
                    <a:lnTo>
                      <a:pt x="67" y="628"/>
                    </a:lnTo>
                    <a:lnTo>
                      <a:pt x="94" y="606"/>
                    </a:lnTo>
                    <a:lnTo>
                      <a:pt x="120" y="588"/>
                    </a:lnTo>
                    <a:lnTo>
                      <a:pt x="136" y="576"/>
                    </a:lnTo>
                    <a:lnTo>
                      <a:pt x="162" y="567"/>
                    </a:lnTo>
                    <a:lnTo>
                      <a:pt x="204" y="531"/>
                    </a:lnTo>
                    <a:lnTo>
                      <a:pt x="231" y="510"/>
                    </a:lnTo>
                    <a:lnTo>
                      <a:pt x="247" y="504"/>
                    </a:lnTo>
                    <a:lnTo>
                      <a:pt x="250" y="429"/>
                    </a:lnTo>
                    <a:lnTo>
                      <a:pt x="204" y="396"/>
                    </a:lnTo>
                    <a:lnTo>
                      <a:pt x="190" y="390"/>
                    </a:lnTo>
                    <a:lnTo>
                      <a:pt x="129" y="385"/>
                    </a:lnTo>
                    <a:lnTo>
                      <a:pt x="105" y="369"/>
                    </a:lnTo>
                    <a:lnTo>
                      <a:pt x="81" y="355"/>
                    </a:lnTo>
                    <a:lnTo>
                      <a:pt x="63" y="345"/>
                    </a:lnTo>
                    <a:lnTo>
                      <a:pt x="34" y="339"/>
                    </a:lnTo>
                    <a:lnTo>
                      <a:pt x="3" y="307"/>
                    </a:lnTo>
                    <a:lnTo>
                      <a:pt x="0" y="291"/>
                    </a:lnTo>
                    <a:lnTo>
                      <a:pt x="9" y="285"/>
                    </a:lnTo>
                    <a:lnTo>
                      <a:pt x="39" y="286"/>
                    </a:lnTo>
                    <a:lnTo>
                      <a:pt x="67" y="301"/>
                    </a:lnTo>
                    <a:lnTo>
                      <a:pt x="85" y="304"/>
                    </a:lnTo>
                    <a:lnTo>
                      <a:pt x="115" y="306"/>
                    </a:lnTo>
                    <a:lnTo>
                      <a:pt x="148" y="318"/>
                    </a:lnTo>
                    <a:lnTo>
                      <a:pt x="165" y="324"/>
                    </a:lnTo>
                    <a:lnTo>
                      <a:pt x="226" y="327"/>
                    </a:lnTo>
                    <a:lnTo>
                      <a:pt x="258" y="334"/>
                    </a:lnTo>
                    <a:lnTo>
                      <a:pt x="279" y="334"/>
                    </a:lnTo>
                  </a:path>
                </a:pathLst>
              </a:custGeom>
              <a:solidFill>
                <a:schemeClr val="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2057" name="Group 9"/>
            <p:cNvGrpSpPr>
              <a:grpSpLocks/>
            </p:cNvGrpSpPr>
            <p:nvPr/>
          </p:nvGrpSpPr>
          <p:grpSpPr bwMode="auto">
            <a:xfrm>
              <a:off x="993" y="1028"/>
              <a:ext cx="4766" cy="119"/>
              <a:chOff x="993" y="1028"/>
              <a:chExt cx="4766" cy="119"/>
            </a:xfrm>
          </p:grpSpPr>
          <p:sp>
            <p:nvSpPr>
              <p:cNvPr id="183306" name="Rectangle 10"/>
              <p:cNvSpPr>
                <a:spLocks noChangeArrowheads="1"/>
              </p:cNvSpPr>
              <p:nvPr/>
            </p:nvSpPr>
            <p:spPr bwMode="ltGray">
              <a:xfrm>
                <a:off x="996" y="1035"/>
                <a:ext cx="4763" cy="106"/>
              </a:xfrm>
              <a:prstGeom prst="rect">
                <a:avLst/>
              </a:prstGeom>
              <a:gradFill rotWithShape="0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3307" name="Line 11"/>
              <p:cNvSpPr>
                <a:spLocks noChangeShapeType="1"/>
              </p:cNvSpPr>
              <p:nvPr/>
            </p:nvSpPr>
            <p:spPr bwMode="ltGray">
              <a:xfrm>
                <a:off x="999" y="1145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3308" name="Line 12"/>
              <p:cNvSpPr>
                <a:spLocks noChangeShapeType="1"/>
              </p:cNvSpPr>
              <p:nvPr/>
            </p:nvSpPr>
            <p:spPr bwMode="ltGray">
              <a:xfrm>
                <a:off x="999" y="112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3309" name="Line 13"/>
              <p:cNvSpPr>
                <a:spLocks noChangeShapeType="1"/>
              </p:cNvSpPr>
              <p:nvPr/>
            </p:nvSpPr>
            <p:spPr bwMode="ltGray">
              <a:xfrm>
                <a:off x="999" y="109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3310" name="Line 14"/>
              <p:cNvSpPr>
                <a:spLocks noChangeShapeType="1"/>
              </p:cNvSpPr>
              <p:nvPr/>
            </p:nvSpPr>
            <p:spPr bwMode="ltGray">
              <a:xfrm>
                <a:off x="999" y="1057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3311" name="Freeform 15"/>
              <p:cNvSpPr>
                <a:spLocks/>
              </p:cNvSpPr>
              <p:nvPr/>
            </p:nvSpPr>
            <p:spPr bwMode="ltGray">
              <a:xfrm>
                <a:off x="993" y="1028"/>
                <a:ext cx="4765" cy="119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0" y="0"/>
                  </a:cxn>
                  <a:cxn ang="0">
                    <a:pos x="4764" y="0"/>
                  </a:cxn>
                </a:cxnLst>
                <a:rect l="0" t="0" r="r" b="b"/>
                <a:pathLst>
                  <a:path w="4765" h="119">
                    <a:moveTo>
                      <a:pt x="0" y="118"/>
                    </a:moveTo>
                    <a:lnTo>
                      <a:pt x="0" y="0"/>
                    </a:lnTo>
                    <a:lnTo>
                      <a:pt x="4764" y="0"/>
                    </a:lnTo>
                  </a:path>
                </a:pathLst>
              </a:custGeom>
              <a:noFill/>
              <a:ln w="12700" cap="rnd" cmpd="sng">
                <a:solidFill>
                  <a:srgbClr val="FFCC66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051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528763" y="304800"/>
            <a:ext cx="7564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9550" y="1981200"/>
            <a:ext cx="76263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3314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81138" y="6248400"/>
            <a:ext cx="1782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3315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973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3316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E4D7FA8-6396-44E5-BE77-89AE5404C6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¬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preventiveservicestaskforce.org/uspstf/gradespre.htm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143000"/>
            <a:ext cx="7391400" cy="1143000"/>
          </a:xfrm>
        </p:spPr>
        <p:txBody>
          <a:bodyPr/>
          <a:lstStyle/>
          <a:p>
            <a:pPr eaLnBrk="1" hangingPunct="1"/>
            <a:r>
              <a:rPr lang="en-US" sz="6000" dirty="0" smtClean="0"/>
              <a:t>HIV Care 2012:</a:t>
            </a:r>
            <a:br>
              <a:rPr lang="en-US" sz="6000" dirty="0" smtClean="0"/>
            </a:br>
            <a:r>
              <a:rPr lang="en-US" sz="4800" dirty="0" smtClean="0"/>
              <a:t>New Trends, New Drugs, New Approaches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Chris Farnitano, MD</a:t>
            </a:r>
          </a:p>
          <a:p>
            <a:pPr eaLnBrk="1" hangingPunct="1"/>
            <a:r>
              <a:rPr lang="en-US" dirty="0" smtClean="0"/>
              <a:t>Noon Conference</a:t>
            </a:r>
          </a:p>
          <a:p>
            <a:pPr eaLnBrk="1" hangingPunct="1"/>
            <a:r>
              <a:rPr lang="en-US" dirty="0" smtClean="0"/>
              <a:t>January 12, 2012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Case Study: D.T.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Ms. D. T. is a 31 </a:t>
            </a:r>
            <a:r>
              <a:rPr lang="en-US" dirty="0" err="1" smtClean="0"/>
              <a:t>y.o</a:t>
            </a:r>
            <a:r>
              <a:rPr lang="en-US" dirty="0" smtClean="0"/>
              <a:t>. woman just diagnosed HIV+ with T cells=650, viral load of 35,000, baseline genotype reveals K103N mutation (non-nuke resistance)</a:t>
            </a:r>
          </a:p>
          <a:p>
            <a:pPr eaLnBrk="1" hangingPunct="1"/>
            <a:r>
              <a:rPr lang="en-US" dirty="0" smtClean="0"/>
              <a:t>PMH: seizure disorder, on </a:t>
            </a:r>
            <a:r>
              <a:rPr lang="en-US" dirty="0" err="1" smtClean="0"/>
              <a:t>phenytoin</a:t>
            </a:r>
            <a:endParaRPr lang="en-US" dirty="0" smtClean="0"/>
          </a:p>
          <a:p>
            <a:pPr eaLnBrk="1" hangingPunct="1"/>
            <a:r>
              <a:rPr lang="en-US" dirty="0" smtClean="0"/>
              <a:t>Long term boyfriend is HIV negative</a:t>
            </a:r>
          </a:p>
          <a:p>
            <a:pPr eaLnBrk="1" hangingPunct="1"/>
            <a:r>
              <a:rPr lang="en-US" dirty="0" smtClean="0"/>
              <a:t>Family history of early CAD</a:t>
            </a:r>
          </a:p>
          <a:p>
            <a:pPr eaLnBrk="1" hangingPunct="1"/>
            <a:r>
              <a:rPr lang="en-US" dirty="0" smtClean="0"/>
              <a:t>Smoker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Case Study: D.T.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Should you recommend antiviral therapy?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Case Study: D.T.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Issues:</a:t>
            </a:r>
          </a:p>
          <a:p>
            <a:pPr lvl="1" eaLnBrk="1" hangingPunct="1"/>
            <a:r>
              <a:rPr lang="en-US" b="1" dirty="0" smtClean="0"/>
              <a:t>T Cells over 500</a:t>
            </a:r>
          </a:p>
          <a:p>
            <a:pPr lvl="1" eaLnBrk="1" hangingPunct="1"/>
            <a:r>
              <a:rPr lang="en-US" dirty="0" smtClean="0"/>
              <a:t>Transmitted non-nuke resistance</a:t>
            </a:r>
          </a:p>
          <a:p>
            <a:pPr lvl="1" eaLnBrk="1" hangingPunct="1"/>
            <a:r>
              <a:rPr lang="en-US" dirty="0" smtClean="0"/>
              <a:t>Prevention of transmission to partner</a:t>
            </a:r>
          </a:p>
          <a:p>
            <a:pPr lvl="1" eaLnBrk="1" hangingPunct="1"/>
            <a:r>
              <a:rPr lang="en-US" dirty="0" smtClean="0"/>
              <a:t>Drug interactions with protease inhibitors, </a:t>
            </a:r>
            <a:r>
              <a:rPr lang="en-US" dirty="0" err="1" smtClean="0"/>
              <a:t>efavirenz</a:t>
            </a:r>
            <a:r>
              <a:rPr lang="en-US" dirty="0" smtClean="0"/>
              <a:t> and </a:t>
            </a:r>
            <a:r>
              <a:rPr lang="en-US" dirty="0" err="1" smtClean="0"/>
              <a:t>phenytoin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Current DHHS Guidelines on when to start therapy: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479550" y="1981200"/>
            <a:ext cx="7626350" cy="4724400"/>
          </a:xfrm>
        </p:spPr>
        <p:txBody>
          <a:bodyPr/>
          <a:lstStyle/>
          <a:p>
            <a:pPr eaLnBrk="1" hangingPunct="1"/>
            <a:r>
              <a:rPr lang="en-US" dirty="0" smtClean="0"/>
              <a:t>“For patients with CD4 counts &gt;500 cells, Panel members are evenly divided: 50% favor starting ART at this stage of HIV disease; 50% view initiating therapy at this stage as optional.”</a:t>
            </a:r>
          </a:p>
          <a:p>
            <a:pPr lvl="1" eaLnBrk="1" hangingPunct="1"/>
            <a:r>
              <a:rPr lang="en-US" dirty="0" smtClean="0"/>
              <a:t>Updated January 10, 2011</a:t>
            </a:r>
          </a:p>
          <a:p>
            <a:pPr eaLnBrk="1" hangingPunct="1"/>
            <a:r>
              <a:rPr lang="en-US" dirty="0" smtClean="0"/>
              <a:t>Much anticipation that this recommendation will change to more strongly recommend treatment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Rationale of early treatment: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Treatment is better:</a:t>
            </a:r>
          </a:p>
          <a:p>
            <a:pPr lvl="1" eaLnBrk="1" hangingPunct="1"/>
            <a:r>
              <a:rPr lang="en-US" dirty="0" smtClean="0"/>
              <a:t>More options</a:t>
            </a:r>
          </a:p>
          <a:p>
            <a:pPr lvl="1" eaLnBrk="1" hangingPunct="1"/>
            <a:r>
              <a:rPr lang="en-US" dirty="0" smtClean="0"/>
              <a:t>Better efficacy</a:t>
            </a:r>
          </a:p>
          <a:p>
            <a:pPr lvl="1" eaLnBrk="1" hangingPunct="1"/>
            <a:r>
              <a:rPr lang="en-US" dirty="0" smtClean="0"/>
              <a:t>Less resistance</a:t>
            </a:r>
          </a:p>
          <a:p>
            <a:pPr lvl="1" eaLnBrk="1" hangingPunct="1"/>
            <a:r>
              <a:rPr lang="en-US" dirty="0" smtClean="0"/>
              <a:t>Better tolerability</a:t>
            </a:r>
          </a:p>
          <a:p>
            <a:pPr lvl="1" eaLnBrk="1" hangingPunct="1"/>
            <a:r>
              <a:rPr lang="en-US" dirty="0" smtClean="0"/>
              <a:t>Less long term toxicity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Case Study: D.T.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Issues:</a:t>
            </a:r>
          </a:p>
          <a:p>
            <a:pPr lvl="1" eaLnBrk="1" hangingPunct="1"/>
            <a:r>
              <a:rPr lang="en-US" dirty="0" smtClean="0"/>
              <a:t>T Cells over 500</a:t>
            </a:r>
          </a:p>
          <a:p>
            <a:pPr lvl="1" eaLnBrk="1" hangingPunct="1"/>
            <a:r>
              <a:rPr lang="en-US" dirty="0" smtClean="0"/>
              <a:t>Transmitted non-nuke resistance</a:t>
            </a:r>
          </a:p>
          <a:p>
            <a:pPr lvl="1" eaLnBrk="1" hangingPunct="1"/>
            <a:r>
              <a:rPr lang="en-US" b="1" dirty="0" smtClean="0"/>
              <a:t>Prevention of transmission to partner</a:t>
            </a:r>
          </a:p>
          <a:p>
            <a:pPr lvl="1" eaLnBrk="1" hangingPunct="1"/>
            <a:r>
              <a:rPr lang="en-US" dirty="0" smtClean="0"/>
              <a:t>Drug interactions with protease inhibitors, </a:t>
            </a:r>
            <a:r>
              <a:rPr lang="en-US" dirty="0" err="1" smtClean="0"/>
              <a:t>efavirenz</a:t>
            </a:r>
            <a:r>
              <a:rPr lang="en-US" dirty="0" smtClean="0"/>
              <a:t> and </a:t>
            </a:r>
            <a:r>
              <a:rPr lang="en-US" dirty="0" err="1" smtClean="0"/>
              <a:t>phenytoin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/>
              <a:t>Science Names HIV Treatment as Prevention Breakthrough of 2011:</a:t>
            </a:r>
            <a:endParaRPr lang="en-US" sz="3600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journal </a:t>
            </a:r>
            <a:r>
              <a:rPr lang="en-US" sz="2800" i="1" dirty="0" smtClean="0"/>
              <a:t>Science</a:t>
            </a:r>
            <a:r>
              <a:rPr lang="en-US" sz="2800" dirty="0" smtClean="0"/>
              <a:t> has chosen the HPTN 052 clinical trial, an international HIV prevention trial, as the 2011 Breakthrough of the Year.</a:t>
            </a:r>
          </a:p>
          <a:p>
            <a:r>
              <a:rPr lang="en-US" sz="2800" dirty="0" smtClean="0"/>
              <a:t>The HPTN 052 clinical trial found that heterosexual people with HIV taking </a:t>
            </a:r>
            <a:r>
              <a:rPr lang="en-US" sz="2800" dirty="0" err="1" smtClean="0"/>
              <a:t>antiretrovirals</a:t>
            </a:r>
            <a:r>
              <a:rPr lang="en-US" sz="2800" dirty="0" smtClean="0"/>
              <a:t> are 96 percent less likely to transmit the virus to their sexual partners. </a:t>
            </a:r>
          </a:p>
          <a:p>
            <a:pPr>
              <a:buNone/>
            </a:pPr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Rationale of early treatment: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Uncontrolled </a:t>
            </a:r>
            <a:r>
              <a:rPr lang="en-US" dirty="0" err="1" smtClean="0"/>
              <a:t>viremia</a:t>
            </a:r>
            <a:r>
              <a:rPr lang="en-US" dirty="0" smtClean="0"/>
              <a:t> is bad:</a:t>
            </a:r>
          </a:p>
          <a:p>
            <a:pPr lvl="1" eaLnBrk="1" hangingPunct="1"/>
            <a:r>
              <a:rPr lang="en-US" dirty="0" smtClean="0"/>
              <a:t>Increased risk of CVD</a:t>
            </a:r>
          </a:p>
          <a:p>
            <a:pPr lvl="1" eaLnBrk="1" hangingPunct="1"/>
            <a:r>
              <a:rPr lang="en-US" dirty="0" smtClean="0"/>
              <a:t>Increased risk of malignancy</a:t>
            </a:r>
          </a:p>
          <a:p>
            <a:pPr lvl="1" eaLnBrk="1" hangingPunct="1"/>
            <a:r>
              <a:rPr lang="en-US" dirty="0" smtClean="0"/>
              <a:t>Decreased cognitive function</a:t>
            </a:r>
          </a:p>
          <a:p>
            <a:pPr lvl="1" eaLnBrk="1" hangingPunct="1"/>
            <a:r>
              <a:rPr lang="en-US" dirty="0" smtClean="0"/>
              <a:t>Accelerated aging</a:t>
            </a:r>
          </a:p>
          <a:p>
            <a:pPr lvl="1" eaLnBrk="1" hangingPunct="1"/>
            <a:r>
              <a:rPr lang="en-US" dirty="0" smtClean="0"/>
              <a:t>More end organ damage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Case Study: D.T.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Issues:</a:t>
            </a:r>
          </a:p>
          <a:p>
            <a:pPr lvl="1" eaLnBrk="1" hangingPunct="1"/>
            <a:r>
              <a:rPr lang="en-US" dirty="0" smtClean="0"/>
              <a:t>T Cells over 500</a:t>
            </a:r>
          </a:p>
          <a:p>
            <a:pPr lvl="1" eaLnBrk="1" hangingPunct="1"/>
            <a:r>
              <a:rPr lang="en-US" b="1" dirty="0" smtClean="0"/>
              <a:t>Transmitted non-nuke resistance</a:t>
            </a:r>
          </a:p>
          <a:p>
            <a:pPr lvl="1" eaLnBrk="1" hangingPunct="1"/>
            <a:r>
              <a:rPr lang="en-US" dirty="0" smtClean="0"/>
              <a:t>Prevention of transmission to partner</a:t>
            </a:r>
          </a:p>
          <a:p>
            <a:pPr lvl="1" eaLnBrk="1" hangingPunct="1"/>
            <a:r>
              <a:rPr lang="en-US" dirty="0" smtClean="0"/>
              <a:t>Drug interactions with protease inhibitors, </a:t>
            </a:r>
            <a:r>
              <a:rPr lang="en-US" dirty="0" err="1" smtClean="0"/>
              <a:t>efavirenz</a:t>
            </a:r>
            <a:r>
              <a:rPr lang="en-US" dirty="0" smtClean="0"/>
              <a:t> and </a:t>
            </a:r>
            <a:r>
              <a:rPr lang="en-US" dirty="0" err="1" smtClean="0"/>
              <a:t>phenytoin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Trends in Phenotypic resistance to ARVs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Samples submitted for phenotypic resistance testing (N=68587) with any resistance detected:</a:t>
            </a:r>
          </a:p>
          <a:p>
            <a:pPr eaLnBrk="1" hangingPunct="1"/>
            <a:r>
              <a:rPr lang="en-US" dirty="0" smtClean="0"/>
              <a:t>Drug Class		2003		2010</a:t>
            </a:r>
          </a:p>
          <a:p>
            <a:pPr eaLnBrk="1" hangingPunct="1"/>
            <a:r>
              <a:rPr lang="en-US" dirty="0" smtClean="0"/>
              <a:t>Protease Inhibitor	49%		26%</a:t>
            </a:r>
          </a:p>
          <a:p>
            <a:pPr eaLnBrk="1" hangingPunct="1"/>
            <a:r>
              <a:rPr lang="en-US" dirty="0" smtClean="0"/>
              <a:t>Non-Nuke		70		60</a:t>
            </a:r>
          </a:p>
          <a:p>
            <a:pPr eaLnBrk="1" hangingPunct="1"/>
            <a:r>
              <a:rPr lang="en-US" dirty="0" smtClean="0"/>
              <a:t>Nuke			76		67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Objectives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Be familiar with recent advances in anti-HIV medications</a:t>
            </a:r>
          </a:p>
          <a:p>
            <a:pPr eaLnBrk="1" hangingPunct="1"/>
            <a:r>
              <a:rPr lang="en-US" sz="2400" dirty="0" smtClean="0"/>
              <a:t>Know the new threshold for initiating HIV treatment according to the current DHHS guidelines</a:t>
            </a:r>
          </a:p>
          <a:p>
            <a:pPr eaLnBrk="1" hangingPunct="1"/>
            <a:r>
              <a:rPr lang="en-US" sz="2400" dirty="0" smtClean="0"/>
              <a:t>Be able to discuss the reasons for these more aggressive treatment guidelines</a:t>
            </a:r>
          </a:p>
          <a:p>
            <a:pPr eaLnBrk="1" hangingPunct="1"/>
            <a:r>
              <a:rPr lang="en-US" sz="2400" dirty="0" smtClean="0"/>
              <a:t>Be familiar with current recommendations for routine HIV testing</a:t>
            </a:r>
          </a:p>
          <a:p>
            <a:pPr eaLnBrk="1" hangingPunct="1"/>
            <a:r>
              <a:rPr lang="en-US" sz="2400" dirty="0" smtClean="0"/>
              <a:t>Know when to initiate anti-HIV therapy in patients newly diagnosed with opportunistic infections</a:t>
            </a:r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Trends in Phenotypic resistance to ARVs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Samples submitted for phenotypic resistance testing (N=68587) with any resistance detected:</a:t>
            </a:r>
          </a:p>
          <a:p>
            <a:pPr eaLnBrk="1" hangingPunct="1"/>
            <a:r>
              <a:rPr lang="en-US" dirty="0" smtClean="0"/>
              <a:t>Drug Class		2003		2010</a:t>
            </a:r>
          </a:p>
          <a:p>
            <a:pPr eaLnBrk="1" hangingPunct="1"/>
            <a:r>
              <a:rPr lang="en-US" dirty="0" smtClean="0"/>
              <a:t>Single class		31%		54%</a:t>
            </a:r>
          </a:p>
          <a:p>
            <a:pPr eaLnBrk="1" hangingPunct="1"/>
            <a:r>
              <a:rPr lang="en-US" dirty="0" smtClean="0"/>
              <a:t>2 class resistance	40		36</a:t>
            </a:r>
          </a:p>
          <a:p>
            <a:pPr eaLnBrk="1" hangingPunct="1"/>
            <a:r>
              <a:rPr lang="en-US" dirty="0" smtClean="0"/>
              <a:t>3 class resistance	29		11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Case Study: D.T.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Issues:</a:t>
            </a:r>
          </a:p>
          <a:p>
            <a:pPr lvl="1" eaLnBrk="1" hangingPunct="1"/>
            <a:r>
              <a:rPr lang="en-US" dirty="0" smtClean="0"/>
              <a:t>T Cells over 500</a:t>
            </a:r>
          </a:p>
          <a:p>
            <a:pPr lvl="1" eaLnBrk="1" hangingPunct="1"/>
            <a:r>
              <a:rPr lang="en-US" dirty="0" smtClean="0"/>
              <a:t>Transmitted non-nuke resistance</a:t>
            </a:r>
          </a:p>
          <a:p>
            <a:pPr lvl="1" eaLnBrk="1" hangingPunct="1"/>
            <a:r>
              <a:rPr lang="en-US" dirty="0" smtClean="0"/>
              <a:t>Prevention of transmission to partner</a:t>
            </a:r>
          </a:p>
          <a:p>
            <a:pPr lvl="1" eaLnBrk="1" hangingPunct="1"/>
            <a:r>
              <a:rPr lang="en-US" b="1" dirty="0" smtClean="0"/>
              <a:t>Drug interactions with protease inhibitors, </a:t>
            </a:r>
            <a:r>
              <a:rPr lang="en-US" b="1" dirty="0" err="1" smtClean="0"/>
              <a:t>efavirenz</a:t>
            </a:r>
            <a:r>
              <a:rPr lang="en-US" b="1" dirty="0" smtClean="0"/>
              <a:t> and </a:t>
            </a:r>
            <a:r>
              <a:rPr lang="en-US" b="1" dirty="0" err="1" smtClean="0"/>
              <a:t>phenytoin</a:t>
            </a:r>
            <a:endParaRPr lang="en-US" b="1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Better, less toxic drugs: raltegravir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b="1" u="sng" smtClean="0">
                <a:ea typeface="Calibri" pitchFamily="34" charset="0"/>
                <a:cs typeface="Calibri" pitchFamily="34" charset="0"/>
              </a:rPr>
              <a:t>Isentress (raltegravir)</a:t>
            </a:r>
            <a:r>
              <a:rPr lang="en-US" u="sng" smtClean="0">
                <a:ea typeface="Calibri" pitchFamily="34" charset="0"/>
                <a:cs typeface="Calibri" pitchFamily="34" charset="0"/>
              </a:rPr>
              <a:t> integrase inhibitor</a:t>
            </a:r>
            <a:endParaRPr lang="en-US" smtClean="0">
              <a:ea typeface="Calibri" pitchFamily="34" charset="0"/>
              <a:cs typeface="Calibri" pitchFamily="34" charset="0"/>
            </a:endParaRPr>
          </a:p>
          <a:p>
            <a:pPr lvl="1" eaLnBrk="1" hangingPunct="1"/>
            <a:r>
              <a:rPr lang="en-US" smtClean="0">
                <a:ea typeface="Calibri" pitchFamily="34" charset="0"/>
                <a:cs typeface="Calibri" pitchFamily="34" charset="0"/>
              </a:rPr>
              <a:t>1 tablet (400 mg) twice a day with or without food</a:t>
            </a:r>
          </a:p>
          <a:p>
            <a:pPr lvl="1" eaLnBrk="1" hangingPunct="1"/>
            <a:r>
              <a:rPr lang="en-US" smtClean="0">
                <a:ea typeface="Calibri" pitchFamily="34" charset="0"/>
                <a:cs typeface="Calibri" pitchFamily="34" charset="0"/>
              </a:rPr>
              <a:t>SE: uncommon: nausea, dizziness</a:t>
            </a:r>
          </a:p>
          <a:p>
            <a:pPr lvl="1" eaLnBrk="1" hangingPunct="1"/>
            <a:r>
              <a:rPr lang="en-US" smtClean="0">
                <a:ea typeface="Calibri" pitchFamily="34" charset="0"/>
                <a:cs typeface="Calibri" pitchFamily="34" charset="0"/>
              </a:rPr>
              <a:t>Avoid dosing with metal ions (calcium, ant-acids)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4200525" y="30765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4271963" y="3205163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4238625" y="320040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953000"/>
            <a:ext cx="1447800" cy="992188"/>
          </a:xfrm>
          <a:prstGeom prst="rect">
            <a:avLst/>
          </a:prstGeom>
          <a:solidFill>
            <a:srgbClr val="FFFFFF"/>
          </a:solidFill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Better, less toxic drugs: raltegravir</a:t>
            </a: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4200525" y="30765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4271963" y="3205163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4238625" y="320040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656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953000"/>
            <a:ext cx="1447800" cy="992188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6656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508125"/>
            <a:ext cx="8458200" cy="5349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Raltegravir</a:t>
            </a:r>
            <a:r>
              <a:rPr lang="en-US" dirty="0" smtClean="0"/>
              <a:t> 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Pros:			Cons:</a:t>
            </a:r>
          </a:p>
          <a:p>
            <a:r>
              <a:rPr lang="en-US" dirty="0" smtClean="0"/>
              <a:t>Well tolerated		Less long term data</a:t>
            </a:r>
          </a:p>
          <a:p>
            <a:r>
              <a:rPr lang="en-US" dirty="0" smtClean="0"/>
              <a:t>Very potent		Twice a day dosing</a:t>
            </a:r>
          </a:p>
          <a:p>
            <a:r>
              <a:rPr lang="en-US" dirty="0" smtClean="0"/>
              <a:t>No lipid effects	Low genetic barrier to 				resistance</a:t>
            </a:r>
          </a:p>
          <a:p>
            <a:r>
              <a:rPr lang="en-US" dirty="0" smtClean="0"/>
              <a:t>Few drug interactions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Better, less toxic drugs: maraviroc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b="1" u="sng" smtClean="0">
                <a:ea typeface="Calibri" pitchFamily="34" charset="0"/>
                <a:cs typeface="Calibri" pitchFamily="34" charset="0"/>
              </a:rPr>
              <a:t>Selzentry (maraviroc)</a:t>
            </a:r>
            <a:r>
              <a:rPr lang="en-US" u="sng" smtClean="0">
                <a:ea typeface="Calibri" pitchFamily="34" charset="0"/>
                <a:cs typeface="Calibri" pitchFamily="34" charset="0"/>
              </a:rPr>
              <a:t> CCR5 co-receptor blocker</a:t>
            </a:r>
            <a:endParaRPr lang="en-US" smtClean="0">
              <a:ea typeface="Calibri" pitchFamily="34" charset="0"/>
              <a:cs typeface="Calibri" pitchFamily="34" charset="0"/>
            </a:endParaRPr>
          </a:p>
          <a:p>
            <a:pPr lvl="1" eaLnBrk="1" hangingPunct="1"/>
            <a:r>
              <a:rPr lang="en-US" smtClean="0">
                <a:ea typeface="Calibri" pitchFamily="34" charset="0"/>
                <a:cs typeface="Calibri" pitchFamily="34" charset="0"/>
              </a:rPr>
              <a:t>need CCR5 tropism assay to see if will respond</a:t>
            </a:r>
          </a:p>
          <a:p>
            <a:pPr lvl="1" eaLnBrk="1" hangingPunct="1"/>
            <a:r>
              <a:rPr lang="en-US" smtClean="0">
                <a:ea typeface="Calibri" pitchFamily="34" charset="0"/>
                <a:cs typeface="Calibri" pitchFamily="34" charset="0"/>
              </a:rPr>
              <a:t>80% of treatment experienced patients with Tcells&lt;100 have CXCR4 virus</a:t>
            </a:r>
          </a:p>
          <a:p>
            <a:pPr lvl="1" eaLnBrk="1" hangingPunct="1"/>
            <a:r>
              <a:rPr lang="en-US" smtClean="0">
                <a:ea typeface="Calibri" pitchFamily="34" charset="0"/>
                <a:cs typeface="Calibri" pitchFamily="34" charset="0"/>
              </a:rPr>
              <a:t>SE: uncommon: cough 5-10%, dizziness, fever, rare liver toxicity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4200525" y="30765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4271963" y="3205163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5562600"/>
            <a:ext cx="1447800" cy="1079500"/>
          </a:xfrm>
          <a:prstGeom prst="rect">
            <a:avLst/>
          </a:prstGeom>
          <a:solidFill>
            <a:srgbClr val="FFFFFF"/>
          </a:solidFill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HIV tropism assay</a:t>
            </a:r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6563"/>
            <a:ext cx="4633913" cy="5151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143000"/>
            <a:ext cx="4348163" cy="5715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Better, less toxic drugs: etravirine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ea typeface="Calibri" pitchFamily="34" charset="0"/>
                <a:cs typeface="Calibri" pitchFamily="34" charset="0"/>
              </a:rPr>
              <a:t>Intelence (etravirine)</a:t>
            </a:r>
            <a:r>
              <a:rPr lang="en-US" smtClean="0">
                <a:ea typeface="Calibri" pitchFamily="34" charset="0"/>
                <a:cs typeface="Calibri" pitchFamily="34" charset="0"/>
              </a:rPr>
              <a:t> non-nucleoside reverse transcriptase inhibitor</a:t>
            </a:r>
          </a:p>
          <a:p>
            <a:pPr lvl="1" eaLnBrk="1" hangingPunct="1"/>
            <a:r>
              <a:rPr lang="en-US" smtClean="0">
                <a:ea typeface="Calibri" pitchFamily="34" charset="0"/>
                <a:cs typeface="Calibri" pitchFamily="34" charset="0"/>
              </a:rPr>
              <a:t>2 tablets (100 mg each) twice a day with food</a:t>
            </a:r>
          </a:p>
          <a:p>
            <a:pPr lvl="1" eaLnBrk="1" hangingPunct="1"/>
            <a:r>
              <a:rPr lang="en-US" smtClean="0">
                <a:ea typeface="Calibri" pitchFamily="34" charset="0"/>
                <a:cs typeface="Calibri" pitchFamily="34" charset="0"/>
              </a:rPr>
              <a:t>Effective against 1</a:t>
            </a:r>
            <a:r>
              <a:rPr lang="en-US" baseline="30000" smtClean="0">
                <a:ea typeface="Calibri" pitchFamily="34" charset="0"/>
                <a:cs typeface="Calibri" pitchFamily="34" charset="0"/>
              </a:rPr>
              <a:t>st</a:t>
            </a:r>
            <a:r>
              <a:rPr lang="en-US" smtClean="0">
                <a:ea typeface="Calibri" pitchFamily="34" charset="0"/>
                <a:cs typeface="Calibri" pitchFamily="34" charset="0"/>
              </a:rPr>
              <a:t> gen NNRTI resistant virus (K103N, Y181C)</a:t>
            </a:r>
          </a:p>
          <a:p>
            <a:pPr lvl="1" eaLnBrk="1" hangingPunct="1"/>
            <a:r>
              <a:rPr lang="en-US" smtClean="0">
                <a:ea typeface="Calibri" pitchFamily="34" charset="0"/>
                <a:cs typeface="Calibri" pitchFamily="34" charset="0"/>
              </a:rPr>
              <a:t>SE: 10-18% of men and 34% women get transient rash</a:t>
            </a:r>
          </a:p>
          <a:p>
            <a:pPr lvl="1" eaLnBrk="1" hangingPunct="1"/>
            <a:r>
              <a:rPr lang="en-US" smtClean="0">
                <a:ea typeface="Calibri" pitchFamily="34" charset="0"/>
                <a:cs typeface="Calibri" pitchFamily="34" charset="0"/>
              </a:rPr>
              <a:t>Contraindicated with atazanavir, fosamprenavir, tipranavir (levels markedly incr or dec.) </a:t>
            </a: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4200525" y="30765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4271963" y="3205163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4238625" y="320040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4305300" y="3186113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530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4953000"/>
            <a:ext cx="1066800" cy="971550"/>
          </a:xfrm>
          <a:prstGeom prst="rect">
            <a:avLst/>
          </a:prstGeom>
          <a:solidFill>
            <a:srgbClr val="FFFFFF"/>
          </a:solidFill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Options for One Pill, Once a day Therapy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 err="1" smtClean="0"/>
              <a:t>Atripla</a:t>
            </a:r>
            <a:r>
              <a:rPr lang="en-US" sz="2800" dirty="0" smtClean="0"/>
              <a:t>* (</a:t>
            </a:r>
            <a:r>
              <a:rPr lang="en-US" sz="2800" dirty="0" err="1" smtClean="0"/>
              <a:t>efavirenz</a:t>
            </a:r>
            <a:r>
              <a:rPr lang="en-US" sz="2800" dirty="0" smtClean="0"/>
              <a:t>/</a:t>
            </a:r>
            <a:r>
              <a:rPr lang="en-US" sz="2800" dirty="0" err="1" smtClean="0"/>
              <a:t>emtricitabine</a:t>
            </a:r>
            <a:r>
              <a:rPr lang="en-US" sz="2800" dirty="0" smtClean="0"/>
              <a:t>/</a:t>
            </a:r>
            <a:r>
              <a:rPr lang="en-US" sz="2800" dirty="0" err="1" smtClean="0"/>
              <a:t>tenofovir</a:t>
            </a:r>
            <a:r>
              <a:rPr lang="en-US" sz="2800" dirty="0" smtClean="0"/>
              <a:t>)</a:t>
            </a:r>
          </a:p>
          <a:p>
            <a:pPr eaLnBrk="1" hangingPunct="1"/>
            <a:r>
              <a:rPr lang="en-US" sz="2800" dirty="0" err="1" smtClean="0"/>
              <a:t>Complera</a:t>
            </a:r>
            <a:r>
              <a:rPr lang="en-US" sz="2800" dirty="0" smtClean="0"/>
              <a:t> (</a:t>
            </a:r>
            <a:r>
              <a:rPr lang="en-US" sz="2800" dirty="0" err="1" smtClean="0"/>
              <a:t>rilpivirine</a:t>
            </a:r>
            <a:r>
              <a:rPr lang="en-US" sz="2800" dirty="0" smtClean="0"/>
              <a:t>/</a:t>
            </a:r>
            <a:r>
              <a:rPr lang="en-US" sz="2800" dirty="0" err="1" smtClean="0"/>
              <a:t>emtricitabine</a:t>
            </a:r>
            <a:r>
              <a:rPr lang="en-US" sz="2800" dirty="0" smtClean="0"/>
              <a:t>/</a:t>
            </a:r>
            <a:r>
              <a:rPr lang="en-US" sz="2800" dirty="0" err="1" smtClean="0"/>
              <a:t>tenofovir</a:t>
            </a:r>
            <a:r>
              <a:rPr lang="en-US" sz="2800" dirty="0" smtClean="0"/>
              <a:t>)</a:t>
            </a:r>
          </a:p>
          <a:p>
            <a:pPr eaLnBrk="1" hangingPunct="1"/>
            <a:r>
              <a:rPr lang="en-US" sz="2800" dirty="0" smtClean="0"/>
              <a:t>Quad Pill (</a:t>
            </a:r>
            <a:r>
              <a:rPr lang="en-US" sz="2800" dirty="0" err="1" smtClean="0"/>
              <a:t>elvitegravir</a:t>
            </a:r>
            <a:r>
              <a:rPr lang="en-US" sz="2800" dirty="0" smtClean="0"/>
              <a:t> + </a:t>
            </a:r>
            <a:r>
              <a:rPr lang="en-US" sz="2800" dirty="0" err="1" smtClean="0"/>
              <a:t>cobicistat</a:t>
            </a:r>
            <a:r>
              <a:rPr lang="en-US" sz="2800" dirty="0" smtClean="0"/>
              <a:t> + </a:t>
            </a:r>
            <a:r>
              <a:rPr lang="en-US" sz="2800" dirty="0" err="1" smtClean="0"/>
              <a:t>emtricitabine</a:t>
            </a:r>
            <a:r>
              <a:rPr lang="en-US" sz="2800" dirty="0" smtClean="0"/>
              <a:t> + </a:t>
            </a:r>
            <a:r>
              <a:rPr lang="en-US" sz="2800" dirty="0" err="1" smtClean="0"/>
              <a:t>tenofovir</a:t>
            </a:r>
            <a:r>
              <a:rPr lang="en-US" sz="2800" dirty="0" smtClean="0"/>
              <a:t>)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562600" y="2667000"/>
            <a:ext cx="3581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</a:pPr>
            <a:endParaRPr lang="en-US" dirty="0"/>
          </a:p>
          <a:p>
            <a:pPr>
              <a:spcBef>
                <a:spcPct val="50000"/>
              </a:spcBef>
            </a:pPr>
            <a:endParaRPr lang="en-US" sz="160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905000" y="5181600"/>
            <a:ext cx="3810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60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752600" y="4267200"/>
            <a:ext cx="666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  <a:latin typeface="Arial" pitchFamily="34" charset="0"/>
              </a:rPr>
              <a:t>*indicates preferred regimen for initial therapy, DHHS guidelines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Complera</a:t>
            </a:r>
            <a:endParaRPr lang="en-US" sz="3600" dirty="0" smtClean="0"/>
          </a:p>
        </p:txBody>
      </p:sp>
      <p:pic>
        <p:nvPicPr>
          <p:cNvPr id="58374" name="Picture 6" descr="http://admin2.aidsbg.info/upload/n410/CompleraTab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04800"/>
            <a:ext cx="2152650" cy="11525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2362200"/>
            <a:ext cx="7829387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3200" dirty="0" err="1" smtClean="0"/>
              <a:t>Complera</a:t>
            </a:r>
            <a:r>
              <a:rPr lang="en-US" sz="3200" dirty="0" smtClean="0"/>
              <a:t> (</a:t>
            </a:r>
            <a:r>
              <a:rPr lang="en-US" sz="3200" dirty="0" err="1" smtClean="0"/>
              <a:t>rilpivirine</a:t>
            </a:r>
            <a:r>
              <a:rPr lang="en-US" sz="3200" dirty="0" smtClean="0"/>
              <a:t>/</a:t>
            </a:r>
            <a:r>
              <a:rPr lang="en-US" sz="3200" dirty="0" err="1" smtClean="0"/>
              <a:t>emtricitabine</a:t>
            </a:r>
            <a:r>
              <a:rPr lang="en-US" sz="3200" dirty="0" smtClean="0"/>
              <a:t>/</a:t>
            </a:r>
            <a:r>
              <a:rPr lang="en-US" sz="3200" dirty="0" err="1" smtClean="0"/>
              <a:t>tenofovir</a:t>
            </a:r>
            <a:r>
              <a:rPr lang="en-US" sz="3200" dirty="0" smtClean="0"/>
              <a:t>):</a:t>
            </a:r>
          </a:p>
          <a:p>
            <a:pPr eaLnBrk="1" hangingPunct="1"/>
            <a:r>
              <a:rPr lang="en-US" dirty="0" smtClean="0"/>
              <a:t>Take with solid food, avoid PPIs</a:t>
            </a:r>
          </a:p>
          <a:p>
            <a:pPr eaLnBrk="1" hangingPunct="1"/>
            <a:r>
              <a:rPr lang="en-US" dirty="0" smtClean="0"/>
              <a:t>Less rash, less CNS side effects, less discontinuations</a:t>
            </a:r>
          </a:p>
          <a:p>
            <a:pPr eaLnBrk="1" hangingPunct="1"/>
            <a:r>
              <a:rPr lang="en-US" dirty="0"/>
              <a:t>	</a:t>
            </a:r>
            <a:r>
              <a:rPr lang="en-US" dirty="0" smtClean="0"/>
              <a:t> vs. </a:t>
            </a:r>
            <a:r>
              <a:rPr lang="en-US" dirty="0" err="1" smtClean="0"/>
              <a:t>Atripla</a:t>
            </a:r>
            <a:endParaRPr lang="en-US" dirty="0" smtClean="0"/>
          </a:p>
          <a:p>
            <a:pPr eaLnBrk="1" hangingPunct="1"/>
            <a:r>
              <a:rPr lang="en-US" dirty="0" smtClean="0"/>
              <a:t>Highly potent:</a:t>
            </a:r>
          </a:p>
          <a:p>
            <a:pPr eaLnBrk="1" hangingPunct="1"/>
            <a:r>
              <a:rPr lang="en-US" dirty="0"/>
              <a:t>	</a:t>
            </a:r>
            <a:r>
              <a:rPr lang="en-US" dirty="0" smtClean="0"/>
              <a:t>After 48 weeks, 84.3% fully suppressed </a:t>
            </a:r>
          </a:p>
          <a:p>
            <a:pPr eaLnBrk="1" hangingPunct="1"/>
            <a:r>
              <a:rPr lang="en-US" dirty="0"/>
              <a:t>	</a:t>
            </a:r>
            <a:r>
              <a:rPr lang="en-US" dirty="0" smtClean="0"/>
              <a:t>vs. 82.3% with </a:t>
            </a:r>
            <a:r>
              <a:rPr lang="en-US" dirty="0" err="1" smtClean="0"/>
              <a:t>Atripla</a:t>
            </a:r>
            <a:endParaRPr lang="en-US" dirty="0" smtClean="0"/>
          </a:p>
          <a:p>
            <a:pPr eaLnBrk="1" hangingPunct="1"/>
            <a:r>
              <a:rPr lang="en-US" dirty="0" smtClean="0"/>
              <a:t>May be less likely to fully suppress HIV in patients </a:t>
            </a:r>
          </a:p>
          <a:p>
            <a:pPr eaLnBrk="1" hangingPunct="1"/>
            <a:r>
              <a:rPr lang="en-US" dirty="0" smtClean="0"/>
              <a:t>	with baseline viral load &gt;100,000 vs. </a:t>
            </a:r>
            <a:r>
              <a:rPr lang="en-US" dirty="0" err="1" smtClean="0"/>
              <a:t>Atripla</a:t>
            </a:r>
            <a:endParaRPr lang="en-US" dirty="0" smtClean="0"/>
          </a:p>
          <a:p>
            <a:pPr eaLnBrk="1" hangingPunct="1"/>
            <a:r>
              <a:rPr lang="en-US" dirty="0" smtClean="0"/>
              <a:t>Higher rates of drug resistance if regimen fails vs. </a:t>
            </a:r>
            <a:r>
              <a:rPr lang="en-US" dirty="0" err="1" smtClean="0"/>
              <a:t>Atripla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Routine HIV testing, Where are we?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r>
              <a:rPr lang="en-US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U.S. Preventive Services Task Force (USPSTF) strongly recommends that clinicians screen for human immunodeficiency virus (HIV) all adolescents and adults at increased risk for HIV infection. 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Grade: 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A Recommendation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USPSTF makes no recommendation for or against routinely screening for HIV adolescents and adults who are not at increased risk for HIV infection</a:t>
            </a:r>
            <a:r>
              <a:rPr lang="en-US" sz="1600" dirty="0" smtClean="0"/>
              <a:t>. 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Grade: 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C Recommendation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600" dirty="0" smtClean="0"/>
              <a:t>Above is a reversal from a recommendation in 2006 in favor of testing low risk adolescents and adults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USPSTF recommends that clinicians screen all pregnant women for HIV.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Grade: 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A Recommendation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1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600" dirty="0" smtClean="0"/>
              <a:t>New drugs on the near horizon: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6400" y="2286000"/>
            <a:ext cx="71628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Cobicistat</a:t>
            </a:r>
            <a:r>
              <a:rPr lang="en-US" sz="3200" dirty="0" smtClean="0"/>
              <a:t>:</a:t>
            </a:r>
          </a:p>
          <a:p>
            <a:r>
              <a:rPr lang="en-US" dirty="0" smtClean="0"/>
              <a:t>Inhibitor of C--- that boosts levels of protease inhibitors, other drugs</a:t>
            </a:r>
          </a:p>
          <a:p>
            <a:r>
              <a:rPr lang="en-US" dirty="0" smtClean="0"/>
              <a:t>Boosting efficacy similar to </a:t>
            </a:r>
            <a:r>
              <a:rPr lang="en-US" dirty="0" err="1" smtClean="0"/>
              <a:t>ritonavir</a:t>
            </a:r>
            <a:r>
              <a:rPr lang="en-US" dirty="0" smtClean="0"/>
              <a:t>, better tolerated?</a:t>
            </a:r>
          </a:p>
          <a:p>
            <a:r>
              <a:rPr lang="en-US" dirty="0" smtClean="0"/>
              <a:t>BMS and Gilead planning co-formulation with </a:t>
            </a:r>
            <a:r>
              <a:rPr lang="en-US" dirty="0" err="1" smtClean="0"/>
              <a:t>atazanavir</a:t>
            </a:r>
            <a:r>
              <a:rPr lang="en-US" dirty="0" smtClean="0"/>
              <a:t> and </a:t>
            </a:r>
            <a:r>
              <a:rPr lang="en-US" dirty="0" err="1" smtClean="0"/>
              <a:t>cobicistat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Quad pill: </a:t>
            </a:r>
            <a:r>
              <a:rPr lang="en-US" dirty="0" err="1" smtClean="0"/>
              <a:t>elvitegravir</a:t>
            </a:r>
            <a:r>
              <a:rPr lang="en-US" dirty="0" smtClean="0"/>
              <a:t> (</a:t>
            </a:r>
            <a:r>
              <a:rPr lang="en-US" dirty="0" err="1" smtClean="0"/>
              <a:t>integrase</a:t>
            </a:r>
            <a:r>
              <a:rPr lang="en-US" dirty="0" smtClean="0"/>
              <a:t> inhibitor) + </a:t>
            </a:r>
            <a:r>
              <a:rPr lang="en-US" dirty="0" err="1" smtClean="0"/>
              <a:t>cobicistat</a:t>
            </a:r>
            <a:r>
              <a:rPr lang="en-US" dirty="0" smtClean="0"/>
              <a:t> + </a:t>
            </a:r>
            <a:r>
              <a:rPr lang="en-US" dirty="0" err="1" smtClean="0"/>
              <a:t>emtricitabine</a:t>
            </a:r>
            <a:r>
              <a:rPr lang="en-US" dirty="0" smtClean="0"/>
              <a:t> + </a:t>
            </a:r>
            <a:r>
              <a:rPr lang="en-US" dirty="0" err="1" smtClean="0"/>
              <a:t>tenofovir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-preliminary studies show better viral suppression (88%) vs. </a:t>
            </a:r>
            <a:r>
              <a:rPr lang="en-US" dirty="0" err="1" smtClean="0"/>
              <a:t>Atripla</a:t>
            </a:r>
            <a:r>
              <a:rPr lang="en-US" dirty="0" smtClean="0"/>
              <a:t> (84%)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Case Study: D.T.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Ms. D. T. is a 31 </a:t>
            </a:r>
            <a:r>
              <a:rPr lang="en-US" dirty="0" err="1" smtClean="0"/>
              <a:t>y.o</a:t>
            </a:r>
            <a:r>
              <a:rPr lang="en-US" dirty="0" smtClean="0"/>
              <a:t>. woman just diagnosed HIV+ with T cells=650, viral load of 35,000, baseline genotype reveals K103N mutation (non-nuke resistance)</a:t>
            </a:r>
          </a:p>
          <a:p>
            <a:pPr eaLnBrk="1" hangingPunct="1"/>
            <a:r>
              <a:rPr lang="en-US" dirty="0" smtClean="0"/>
              <a:t>PMH: seizure disorder, on </a:t>
            </a:r>
            <a:r>
              <a:rPr lang="en-US" dirty="0" err="1" smtClean="0"/>
              <a:t>phenytoin</a:t>
            </a:r>
            <a:endParaRPr lang="en-US" dirty="0" smtClean="0"/>
          </a:p>
          <a:p>
            <a:pPr eaLnBrk="1" hangingPunct="1"/>
            <a:r>
              <a:rPr lang="en-US" dirty="0" smtClean="0"/>
              <a:t>Long term boyfriend is HIV negative</a:t>
            </a:r>
          </a:p>
          <a:p>
            <a:pPr eaLnBrk="1" hangingPunct="1"/>
            <a:r>
              <a:rPr lang="en-US" dirty="0" smtClean="0"/>
              <a:t>Family history of early CAD</a:t>
            </a:r>
          </a:p>
          <a:p>
            <a:pPr eaLnBrk="1" hangingPunct="1"/>
            <a:r>
              <a:rPr lang="en-US" dirty="0" smtClean="0"/>
              <a:t>Smoker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Case Study: D.T.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What to do now?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Case Study: D.T.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Start on </a:t>
            </a:r>
            <a:r>
              <a:rPr lang="en-US" sz="2800" dirty="0" err="1" smtClean="0"/>
              <a:t>tenofovir</a:t>
            </a:r>
            <a:r>
              <a:rPr lang="en-US" sz="2800" dirty="0" smtClean="0"/>
              <a:t>/</a:t>
            </a:r>
            <a:r>
              <a:rPr lang="en-US" sz="2800" dirty="0" err="1" smtClean="0"/>
              <a:t>lamivudine</a:t>
            </a:r>
            <a:r>
              <a:rPr lang="en-US" sz="2800" dirty="0" smtClean="0"/>
              <a:t> (</a:t>
            </a:r>
            <a:r>
              <a:rPr lang="en-US" sz="2800" dirty="0" err="1" smtClean="0"/>
              <a:t>Truvada</a:t>
            </a:r>
            <a:r>
              <a:rPr lang="en-US" sz="2800" dirty="0" smtClean="0"/>
              <a:t>) one pill a day, </a:t>
            </a:r>
            <a:r>
              <a:rPr lang="en-US" sz="2800" dirty="0" err="1" smtClean="0"/>
              <a:t>raltegravir</a:t>
            </a:r>
            <a:r>
              <a:rPr lang="en-US" sz="2800" dirty="0" smtClean="0"/>
              <a:t> (</a:t>
            </a:r>
            <a:r>
              <a:rPr lang="en-US" sz="2800" dirty="0" err="1" smtClean="0"/>
              <a:t>Issentress</a:t>
            </a:r>
            <a:r>
              <a:rPr lang="en-US" sz="2800" dirty="0" smtClean="0"/>
              <a:t>) 1 pill BID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It’s an infection, stupid, so treat it!</a:t>
            </a: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7620000" cy="5037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When to start </a:t>
            </a:r>
            <a:r>
              <a:rPr lang="en-US" sz="3200" dirty="0" err="1" smtClean="0"/>
              <a:t>antivirals</a:t>
            </a:r>
            <a:r>
              <a:rPr lang="en-US" sz="3200" dirty="0" smtClean="0"/>
              <a:t> in patients with active opportunistic infections?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Case:</a:t>
            </a:r>
          </a:p>
          <a:p>
            <a:r>
              <a:rPr lang="en-US" dirty="0" smtClean="0"/>
              <a:t>26 </a:t>
            </a:r>
            <a:r>
              <a:rPr lang="en-US" dirty="0" err="1" smtClean="0"/>
              <a:t>yo</a:t>
            </a:r>
            <a:r>
              <a:rPr lang="en-US" dirty="0" smtClean="0"/>
              <a:t> MSM, not in primary care, presents with 3 weeks of SOB, cough, low grade fevers. </a:t>
            </a:r>
          </a:p>
          <a:p>
            <a:r>
              <a:rPr lang="en-US" dirty="0" smtClean="0"/>
              <a:t>Temp 38.0, HR 120, BP 118/76, O2 sat 88% on RA</a:t>
            </a:r>
          </a:p>
          <a:p>
            <a:r>
              <a:rPr lang="en-US" dirty="0" smtClean="0"/>
              <a:t>Lung exam: fine crackles throughout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continued: CXR</a:t>
            </a:r>
            <a:endParaRPr lang="en-US" dirty="0"/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81200"/>
            <a:ext cx="548640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continued: Labs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HIV </a:t>
            </a:r>
            <a:r>
              <a:rPr lang="en-US" dirty="0" err="1" smtClean="0"/>
              <a:t>Ab</a:t>
            </a:r>
            <a:r>
              <a:rPr lang="en-US" dirty="0" smtClean="0"/>
              <a:t> Positive</a:t>
            </a:r>
          </a:p>
          <a:p>
            <a:r>
              <a:rPr lang="en-US" dirty="0" smtClean="0"/>
              <a:t>T Cells 23</a:t>
            </a:r>
          </a:p>
          <a:p>
            <a:r>
              <a:rPr lang="en-US" dirty="0" smtClean="0"/>
              <a:t>HIV viral load &gt;100,000</a:t>
            </a:r>
          </a:p>
          <a:p>
            <a:r>
              <a:rPr lang="en-US" dirty="0" smtClean="0"/>
              <a:t>Started on PCP treatment (high dose TMP&gt;SMZ), </a:t>
            </a:r>
            <a:r>
              <a:rPr lang="en-US" dirty="0" err="1" smtClean="0"/>
              <a:t>doxycycline</a:t>
            </a:r>
            <a:r>
              <a:rPr lang="en-US" dirty="0" smtClean="0"/>
              <a:t>, steroids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about </a:t>
            </a:r>
            <a:r>
              <a:rPr lang="en-US" dirty="0" err="1" smtClean="0"/>
              <a:t>antivirals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Wait until PCP is fully treated?</a:t>
            </a:r>
          </a:p>
          <a:p>
            <a:r>
              <a:rPr lang="en-US" dirty="0" smtClean="0"/>
              <a:t>2. Start within 2 weeks of initiation of PCP treatment</a:t>
            </a:r>
          </a:p>
          <a:p>
            <a:r>
              <a:rPr lang="en-US" dirty="0" smtClean="0"/>
              <a:t>3. Wait until patient is discharged and established good HIV outpatient care before starting </a:t>
            </a:r>
            <a:r>
              <a:rPr lang="en-US" dirty="0" err="1" smtClean="0"/>
              <a:t>antivirals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about </a:t>
            </a:r>
            <a:r>
              <a:rPr lang="en-US" dirty="0" err="1" smtClean="0"/>
              <a:t>antivirals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wait?</a:t>
            </a:r>
          </a:p>
          <a:p>
            <a:pPr lvl="1"/>
            <a:r>
              <a:rPr lang="en-US" dirty="0" smtClean="0"/>
              <a:t>Fear of immune reconstitution inflammatory syndrome (IRIS)</a:t>
            </a:r>
          </a:p>
          <a:p>
            <a:pPr lvl="1"/>
            <a:r>
              <a:rPr lang="en-US" dirty="0" smtClean="0"/>
              <a:t>Overlapping toxicities</a:t>
            </a:r>
          </a:p>
          <a:p>
            <a:pPr lvl="1"/>
            <a:r>
              <a:rPr lang="en-US" dirty="0" smtClean="0"/>
              <a:t>Drug-Drug interactions</a:t>
            </a:r>
          </a:p>
          <a:p>
            <a:pPr lvl="1"/>
            <a:r>
              <a:rPr lang="en-US" dirty="0" smtClean="0"/>
              <a:t>Pill burden</a:t>
            </a:r>
          </a:p>
          <a:p>
            <a:pPr lvl="1"/>
            <a:r>
              <a:rPr lang="en-US" dirty="0" smtClean="0"/>
              <a:t>Inadequate time for adherence counseling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Routine HIV testing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June 19, 2011: Institute of Medicine recommends annual screening for all US sexually active women:</a:t>
            </a:r>
          </a:p>
          <a:p>
            <a:pPr lvl="1" eaLnBrk="1" hangingPunct="1"/>
            <a:r>
              <a:rPr lang="en-US" dirty="0" smtClean="0"/>
              <a:t>A monogamous woman cannot always know that her partner is being monogamous, may underestimate her level of risk</a:t>
            </a:r>
          </a:p>
          <a:p>
            <a:pPr lvl="1" eaLnBrk="1" hangingPunct="1"/>
            <a:r>
              <a:rPr lang="en-US" dirty="0" smtClean="0"/>
              <a:t>Power issues often leave women not in control of  the use of barrier contraceptives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about </a:t>
            </a:r>
            <a:r>
              <a:rPr lang="en-US" dirty="0" err="1" smtClean="0"/>
              <a:t>antivirals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ACTG A5164: RCT</a:t>
            </a:r>
          </a:p>
          <a:p>
            <a:r>
              <a:rPr lang="en-US" dirty="0" smtClean="0"/>
              <a:t>282 patients with PCP or Crypto meningitis or bacterial infection</a:t>
            </a:r>
          </a:p>
          <a:p>
            <a:r>
              <a:rPr lang="en-US" dirty="0" smtClean="0"/>
              <a:t>70% with T Cells &lt;50</a:t>
            </a:r>
          </a:p>
          <a:p>
            <a:r>
              <a:rPr lang="en-US" dirty="0" smtClean="0"/>
              <a:t>RCT to start ARVs ASAP (mean 12 d.) vs. after OI treatment (mean 45 d.)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about </a:t>
            </a:r>
            <a:r>
              <a:rPr lang="en-US" dirty="0" err="1" smtClean="0"/>
              <a:t>antivirals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ACTG A5164: Results</a:t>
            </a:r>
          </a:p>
          <a:p>
            <a:r>
              <a:rPr lang="en-US" dirty="0" smtClean="0"/>
              <a:t>Immediate treatment group had trend to decreased rate of AIDS progression or death (14.2%) vs. deferred (24.1%)</a:t>
            </a:r>
          </a:p>
          <a:p>
            <a:r>
              <a:rPr lang="en-US" dirty="0" smtClean="0"/>
              <a:t>No differences in IRIS (10 immediate vs. 13 deferred)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Summary of all studies: delayed vs. immediate treatment </a:t>
            </a:r>
            <a:r>
              <a:rPr lang="en-US" sz="3200" dirty="0" err="1" smtClean="0"/>
              <a:t>withARTs</a:t>
            </a:r>
            <a:r>
              <a:rPr lang="en-US" sz="3200" dirty="0" smtClean="0"/>
              <a:t> in patients with OIs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9550" y="1981200"/>
            <a:ext cx="7626350" cy="4495800"/>
          </a:xfrm>
        </p:spPr>
        <p:txBody>
          <a:bodyPr/>
          <a:lstStyle/>
          <a:p>
            <a:r>
              <a:rPr lang="en-US" sz="2800" dirty="0" smtClean="0"/>
              <a:t>Good evidence to start ART shortly after starting therapy for acute OIs (and accept some risk of IRIS):</a:t>
            </a:r>
          </a:p>
          <a:p>
            <a:pPr lvl="1"/>
            <a:r>
              <a:rPr lang="en-US" dirty="0" smtClean="0"/>
              <a:t>PCP</a:t>
            </a:r>
          </a:p>
          <a:p>
            <a:pPr lvl="1"/>
            <a:r>
              <a:rPr lang="en-US" dirty="0" smtClean="0"/>
              <a:t>TB</a:t>
            </a:r>
          </a:p>
          <a:p>
            <a:r>
              <a:rPr lang="en-US" sz="2800" dirty="0" smtClean="0"/>
              <a:t>Treat OI first and delay ART 2 weeks to reduce risk of lethal IRIS:</a:t>
            </a:r>
          </a:p>
          <a:p>
            <a:r>
              <a:rPr lang="en-US" sz="2800" dirty="0" err="1" smtClean="0"/>
              <a:t>Crypo</a:t>
            </a:r>
            <a:r>
              <a:rPr lang="en-US" sz="2800" dirty="0" smtClean="0"/>
              <a:t> or TB meningitis</a:t>
            </a:r>
          </a:p>
          <a:p>
            <a:r>
              <a:rPr lang="en-US" sz="2800" dirty="0" smtClean="0"/>
              <a:t>Other CNS infections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Objectives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Be familiar with recent advances in anti-HIV medications</a:t>
            </a:r>
          </a:p>
          <a:p>
            <a:pPr eaLnBrk="1" hangingPunct="1"/>
            <a:r>
              <a:rPr lang="en-US" sz="2400" dirty="0" smtClean="0"/>
              <a:t>Know the new threshold for initiating HIV treatment according to the current DHHS guidelines</a:t>
            </a:r>
          </a:p>
          <a:p>
            <a:pPr eaLnBrk="1" hangingPunct="1"/>
            <a:r>
              <a:rPr lang="en-US" sz="2400" dirty="0" smtClean="0"/>
              <a:t>Be able to discuss the reasons for these more aggressive treatment guidelines</a:t>
            </a:r>
          </a:p>
          <a:p>
            <a:pPr eaLnBrk="1" hangingPunct="1"/>
            <a:r>
              <a:rPr lang="en-US" sz="2400" dirty="0" smtClean="0"/>
              <a:t>Be familiar with current recommendations for routine HIV testing</a:t>
            </a:r>
          </a:p>
          <a:p>
            <a:pPr eaLnBrk="1" hangingPunct="1"/>
            <a:r>
              <a:rPr lang="en-US" sz="2400" dirty="0" smtClean="0"/>
              <a:t>Know when to initiate anti-HIV therapy in patients newly diagnosed with opportunistic infections</a:t>
            </a:r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With current approach, HIV incidence in US is not dropping</a:t>
            </a:r>
            <a:endParaRPr lang="en-US" sz="3600" dirty="0"/>
          </a:p>
        </p:txBody>
      </p:sp>
      <p:pic>
        <p:nvPicPr>
          <p:cNvPr id="4" name="Picture 6" descr="Line graph showing HIV incidence at 48,600 with a confidence interval of 42,400 to 54,700 for the year 2006, 56,000 with a confidence interval of 49,100 to 69,200 for the year 2007, 47,800 with a confidence interval of 41,800 to 53,800 for the year 2008, and 48,100 with a confidence interval of 42,200 to 54,000 for the year 2009.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of new HIV diagnoses in women essentially unchanged</a:t>
            </a:r>
            <a:endParaRPr lang="en-US" dirty="0"/>
          </a:p>
        </p:txBody>
      </p:sp>
      <p:pic>
        <p:nvPicPr>
          <p:cNvPr id="4" name="Picture 6" descr="Diagnoses of HIV Infection among Adult and Adolescent Females, by Race/Ethnicity, 2006–2009—40 States and 5 U.S. Dependent Area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97806"/>
            <a:ext cx="9144000" cy="536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1579563" y="228600"/>
            <a:ext cx="7564437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 The drop in rate of AIDS Cases and deaths is slowing</a:t>
            </a:r>
          </a:p>
        </p:txBody>
      </p:sp>
      <p:pic>
        <p:nvPicPr>
          <p:cNvPr id="4" name="Picture 6" descr="Slide2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AIDS Diagnoses among Adult and Adolescent Females, 1985–2009—United States and Dependent Area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71600" y="228600"/>
            <a:ext cx="739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Women are being diagnosed with AIDS at a high rate</a:t>
            </a: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Worldwide impact on Women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Globally, the leading cause of death and disease among women of reproductive age (between the ages of 15 and 44) is HIV/AIDS</a:t>
            </a:r>
          </a:p>
          <a:p>
            <a:pPr lvl="1"/>
            <a:r>
              <a:rPr lang="en-US" dirty="0" smtClean="0"/>
              <a:t>WHO, November 9, 2009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unny Days">
  <a:themeElements>
    <a:clrScheme name="Sunny Days 1">
      <a:dk1>
        <a:srgbClr val="000000"/>
      </a:dk1>
      <a:lt1>
        <a:srgbClr val="FFCC66"/>
      </a:lt1>
      <a:dk2>
        <a:srgbClr val="996633"/>
      </a:dk2>
      <a:lt2>
        <a:srgbClr val="CC6600"/>
      </a:lt2>
      <a:accent1>
        <a:srgbClr val="FF9933"/>
      </a:accent1>
      <a:accent2>
        <a:srgbClr val="CCCCCC"/>
      </a:accent2>
      <a:accent3>
        <a:srgbClr val="FFE2B8"/>
      </a:accent3>
      <a:accent4>
        <a:srgbClr val="000000"/>
      </a:accent4>
      <a:accent5>
        <a:srgbClr val="FFCAAD"/>
      </a:accent5>
      <a:accent6>
        <a:srgbClr val="B9B9B9"/>
      </a:accent6>
      <a:hlink>
        <a:srgbClr val="CC9900"/>
      </a:hlink>
      <a:folHlink>
        <a:srgbClr val="993366"/>
      </a:folHlink>
    </a:clrScheme>
    <a:fontScheme name="Sunny Day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unny Days 1">
        <a:dk1>
          <a:srgbClr val="000000"/>
        </a:dk1>
        <a:lt1>
          <a:srgbClr val="FFCC66"/>
        </a:lt1>
        <a:dk2>
          <a:srgbClr val="996633"/>
        </a:dk2>
        <a:lt2>
          <a:srgbClr val="CC6600"/>
        </a:lt2>
        <a:accent1>
          <a:srgbClr val="FF9933"/>
        </a:accent1>
        <a:accent2>
          <a:srgbClr val="CCCCCC"/>
        </a:accent2>
        <a:accent3>
          <a:srgbClr val="FFE2B8"/>
        </a:accent3>
        <a:accent4>
          <a:srgbClr val="000000"/>
        </a:accent4>
        <a:accent5>
          <a:srgbClr val="FFCAAD"/>
        </a:accent5>
        <a:accent6>
          <a:srgbClr val="B9B9B9"/>
        </a:accent6>
        <a:hlink>
          <a:srgbClr val="CC9900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nny Days 2">
        <a:dk1>
          <a:srgbClr val="000000"/>
        </a:dk1>
        <a:lt1>
          <a:srgbClr val="FFFFCC"/>
        </a:lt1>
        <a:dk2>
          <a:srgbClr val="996633"/>
        </a:dk2>
        <a:lt2>
          <a:srgbClr val="CC9900"/>
        </a:lt2>
        <a:accent1>
          <a:srgbClr val="FF9933"/>
        </a:accent1>
        <a:accent2>
          <a:srgbClr val="FFFFFF"/>
        </a:accent2>
        <a:accent3>
          <a:srgbClr val="FFFFE2"/>
        </a:accent3>
        <a:accent4>
          <a:srgbClr val="000000"/>
        </a:accent4>
        <a:accent5>
          <a:srgbClr val="FFCAAD"/>
        </a:accent5>
        <a:accent6>
          <a:srgbClr val="E7E7E7"/>
        </a:accent6>
        <a:hlink>
          <a:srgbClr val="FFCC66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nny Days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CBC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nny Days 4">
        <a:dk1>
          <a:srgbClr val="000000"/>
        </a:dk1>
        <a:lt1>
          <a:srgbClr val="F8F8F8"/>
        </a:lt1>
        <a:dk2>
          <a:srgbClr val="006600"/>
        </a:dk2>
        <a:lt2>
          <a:srgbClr val="FFCC00"/>
        </a:lt2>
        <a:accent1>
          <a:srgbClr val="9999FF"/>
        </a:accent1>
        <a:accent2>
          <a:srgbClr val="003300"/>
        </a:accent2>
        <a:accent3>
          <a:srgbClr val="AAB8AA"/>
        </a:accent3>
        <a:accent4>
          <a:srgbClr val="D4D4D4"/>
        </a:accent4>
        <a:accent5>
          <a:srgbClr val="CACAFF"/>
        </a:accent5>
        <a:accent6>
          <a:srgbClr val="002D00"/>
        </a:accent6>
        <a:hlink>
          <a:srgbClr val="009966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nny Days 5">
        <a:dk1>
          <a:srgbClr val="000000"/>
        </a:dk1>
        <a:lt1>
          <a:srgbClr val="F8F8F8"/>
        </a:lt1>
        <a:dk2>
          <a:srgbClr val="990099"/>
        </a:dk2>
        <a:lt2>
          <a:srgbClr val="FFCC00"/>
        </a:lt2>
        <a:accent1>
          <a:srgbClr val="9999FF"/>
        </a:accent1>
        <a:accent2>
          <a:srgbClr val="660066"/>
        </a:accent2>
        <a:accent3>
          <a:srgbClr val="CAAACA"/>
        </a:accent3>
        <a:accent4>
          <a:srgbClr val="D4D4D4"/>
        </a:accent4>
        <a:accent5>
          <a:srgbClr val="CACAFF"/>
        </a:accent5>
        <a:accent6>
          <a:srgbClr val="5C005C"/>
        </a:accent6>
        <a:hlink>
          <a:srgbClr val="CC00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Designs\Sunny Days.pot</Template>
  <TotalTime>1166</TotalTime>
  <Words>1344</Words>
  <Application>Microsoft Office PowerPoint</Application>
  <PresentationFormat>On-screen Show (4:3)</PresentationFormat>
  <Paragraphs>197</Paragraphs>
  <Slides>43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Sunny Days</vt:lpstr>
      <vt:lpstr>HIV Care 2012: New Trends, New Drugs, New Approaches</vt:lpstr>
      <vt:lpstr>Learning Objectives</vt:lpstr>
      <vt:lpstr>Routine HIV testing, Where are we?</vt:lpstr>
      <vt:lpstr>Routine HIV testing</vt:lpstr>
      <vt:lpstr>With current approach, HIV incidence in US is not dropping</vt:lpstr>
      <vt:lpstr>Rate of new HIV diagnoses in women essentially unchanged</vt:lpstr>
      <vt:lpstr> The drop in rate of AIDS Cases and deaths is slowing</vt:lpstr>
      <vt:lpstr>Slide 8</vt:lpstr>
      <vt:lpstr>Worldwide impact on Women</vt:lpstr>
      <vt:lpstr>Case Study: D.T.</vt:lpstr>
      <vt:lpstr>Case Study: D.T.</vt:lpstr>
      <vt:lpstr>Case Study: D.T.</vt:lpstr>
      <vt:lpstr>Current DHHS Guidelines on when to start therapy:</vt:lpstr>
      <vt:lpstr>Rationale of early treatment:</vt:lpstr>
      <vt:lpstr>Case Study: D.T.</vt:lpstr>
      <vt:lpstr>Science Names HIV Treatment as Prevention Breakthrough of 2011:</vt:lpstr>
      <vt:lpstr>Rationale of early treatment:</vt:lpstr>
      <vt:lpstr>Case Study: D.T.</vt:lpstr>
      <vt:lpstr>Trends in Phenotypic resistance to ARVs</vt:lpstr>
      <vt:lpstr>Trends in Phenotypic resistance to ARVs</vt:lpstr>
      <vt:lpstr>Case Study: D.T.</vt:lpstr>
      <vt:lpstr>Better, less toxic drugs: raltegravir</vt:lpstr>
      <vt:lpstr>Better, less toxic drugs: raltegravir</vt:lpstr>
      <vt:lpstr>Raltegravir Pros and Cons</vt:lpstr>
      <vt:lpstr>Better, less toxic drugs: maraviroc</vt:lpstr>
      <vt:lpstr>HIV tropism assay</vt:lpstr>
      <vt:lpstr>Better, less toxic drugs: etravirine</vt:lpstr>
      <vt:lpstr>Options for One Pill, Once a day Therapy</vt:lpstr>
      <vt:lpstr>Complera</vt:lpstr>
      <vt:lpstr>New drugs on the near horizon:</vt:lpstr>
      <vt:lpstr>Case Study: D.T.</vt:lpstr>
      <vt:lpstr>Case Study: D.T.</vt:lpstr>
      <vt:lpstr>Case Study: D.T.</vt:lpstr>
      <vt:lpstr>It’s an infection, stupid, so treat it!</vt:lpstr>
      <vt:lpstr>When to start antivirals in patients with active opportunistic infections?</vt:lpstr>
      <vt:lpstr>Case continued: CXR</vt:lpstr>
      <vt:lpstr>Case continued: Labs</vt:lpstr>
      <vt:lpstr>What to do about antivirals?</vt:lpstr>
      <vt:lpstr>What to do about antivirals?</vt:lpstr>
      <vt:lpstr>What to do about antivirals?</vt:lpstr>
      <vt:lpstr>What to do about antivirals?</vt:lpstr>
      <vt:lpstr>Summary of all studies: delayed vs. immediate treatment withARTs in patients with OIs</vt:lpstr>
      <vt:lpstr>Learning Objectives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HIV Care 2006 Update on Epidemiology and New Therapeutic approaches</dc:title>
  <dc:creator>Chris</dc:creator>
  <cp:lastModifiedBy>cfarnita</cp:lastModifiedBy>
  <cp:revision>43</cp:revision>
  <dcterms:created xsi:type="dcterms:W3CDTF">2006-02-20T03:38:31Z</dcterms:created>
  <dcterms:modified xsi:type="dcterms:W3CDTF">2012-01-12T20:06:45Z</dcterms:modified>
</cp:coreProperties>
</file>